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00503000000020004"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35"/>
    <p:restoredTop sz="94610"/>
  </p:normalViewPr>
  <p:slideViewPr>
    <p:cSldViewPr snapToGrid="0" snapToObjects="1">
      <p:cViewPr varScale="1">
        <p:scale>
          <a:sx n="96" d="100"/>
          <a:sy n="96" d="100"/>
        </p:scale>
        <p:origin x="200" y="1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907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36096"/>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scikit-learn.org"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7.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hyperlink" Target="https://www.kaggl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Predicting Sports Performance Using Machine Learning</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Project Report for Data-Driven Sports Analysis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2588478" y="650677"/>
            <a:ext cx="1595318" cy="199430"/>
          </a:xfrm>
          <a:prstGeom prst="rect">
            <a:avLst/>
          </a:prstGeom>
          <a:noFill/>
          <a:ln/>
        </p:spPr>
        <p:txBody>
          <a:bodyPr wrap="none" lIns="0" tIns="0" rIns="0" bIns="0" rtlCol="0" anchor="t"/>
          <a:lstStyle/>
          <a:p>
            <a:pPr marL="0" indent="0" algn="r">
              <a:lnSpc>
                <a:spcPts val="1550"/>
              </a:lnSpc>
              <a:buNone/>
            </a:pPr>
            <a:endParaRPr lang="en-US" sz="1250" dirty="0"/>
          </a:p>
        </p:txBody>
      </p:sp>
      <p:sp>
        <p:nvSpPr>
          <p:cNvPr id="3" name="Text 1"/>
          <p:cNvSpPr/>
          <p:nvPr/>
        </p:nvSpPr>
        <p:spPr>
          <a:xfrm>
            <a:off x="446603" y="901065"/>
            <a:ext cx="4078843" cy="398859"/>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Inter Bold" pitchFamily="34" charset="0"/>
                <a:ea typeface="Inter Bold" pitchFamily="34" charset="-122"/>
                <a:cs typeface="Inter Bold" pitchFamily="34" charset="-120"/>
              </a:rPr>
              <a:t>Conclusions &amp; References</a:t>
            </a:r>
            <a:endParaRPr lang="en-US" sz="2500" dirty="0"/>
          </a:p>
        </p:txBody>
      </p:sp>
      <p:sp>
        <p:nvSpPr>
          <p:cNvPr id="4" name="Text 2"/>
          <p:cNvSpPr/>
          <p:nvPr/>
        </p:nvSpPr>
        <p:spPr>
          <a:xfrm>
            <a:off x="446603" y="1618774"/>
            <a:ext cx="1914406" cy="239316"/>
          </a:xfrm>
          <a:prstGeom prst="rect">
            <a:avLst/>
          </a:prstGeom>
          <a:noFill/>
          <a:ln/>
        </p:spPr>
        <p:txBody>
          <a:bodyPr wrap="none" lIns="0" tIns="0" rIns="0" bIns="0" rtlCol="0" anchor="t"/>
          <a:lstStyle/>
          <a:p>
            <a:pPr marL="0" indent="0" algn="l">
              <a:lnSpc>
                <a:spcPts val="1850"/>
              </a:lnSpc>
              <a:buNone/>
            </a:pPr>
            <a:r>
              <a:rPr lang="en-US" sz="1500" b="1" dirty="0">
                <a:solidFill>
                  <a:srgbClr val="000000"/>
                </a:solidFill>
                <a:latin typeface="Inter Bold" pitchFamily="34" charset="0"/>
                <a:ea typeface="Inter Bold" pitchFamily="34" charset="-122"/>
                <a:cs typeface="Inter Bold" pitchFamily="34" charset="-120"/>
              </a:rPr>
              <a:t>Conclusions</a:t>
            </a:r>
            <a:endParaRPr lang="en-US" sz="1500" dirty="0"/>
          </a:p>
        </p:txBody>
      </p:sp>
      <p:sp>
        <p:nvSpPr>
          <p:cNvPr id="5" name="Shape 3"/>
          <p:cNvSpPr/>
          <p:nvPr/>
        </p:nvSpPr>
        <p:spPr>
          <a:xfrm>
            <a:off x="446603" y="2001560"/>
            <a:ext cx="6712982" cy="984766"/>
          </a:xfrm>
          <a:prstGeom prst="roundRect">
            <a:avLst>
              <a:gd name="adj" fmla="val 5443"/>
            </a:avLst>
          </a:prstGeom>
          <a:solidFill>
            <a:srgbClr val="DADBF1"/>
          </a:solidFill>
          <a:ln w="7620">
            <a:solidFill>
              <a:srgbClr val="C0C1D7"/>
            </a:solidFill>
            <a:prstDash val="solid"/>
          </a:ln>
        </p:spPr>
      </p:sp>
      <p:sp>
        <p:nvSpPr>
          <p:cNvPr id="6" name="Shape 4"/>
          <p:cNvSpPr/>
          <p:nvPr/>
        </p:nvSpPr>
        <p:spPr>
          <a:xfrm>
            <a:off x="581739" y="2136696"/>
            <a:ext cx="382786" cy="382786"/>
          </a:xfrm>
          <a:prstGeom prst="roundRect">
            <a:avLst>
              <a:gd name="adj" fmla="val 23885632"/>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991" y="2241828"/>
            <a:ext cx="172283" cy="172283"/>
          </a:xfrm>
          <a:prstGeom prst="rect">
            <a:avLst/>
          </a:prstGeom>
        </p:spPr>
      </p:pic>
      <p:sp>
        <p:nvSpPr>
          <p:cNvPr id="8" name="Text 5"/>
          <p:cNvSpPr/>
          <p:nvPr/>
        </p:nvSpPr>
        <p:spPr>
          <a:xfrm>
            <a:off x="581739" y="2646998"/>
            <a:ext cx="6442710" cy="204192"/>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Machine learning can effectively predict sports performance using numerical historical data.</a:t>
            </a:r>
            <a:endParaRPr lang="en-US" sz="1000" dirty="0"/>
          </a:p>
        </p:txBody>
      </p:sp>
      <p:sp>
        <p:nvSpPr>
          <p:cNvPr id="9" name="Shape 6"/>
          <p:cNvSpPr/>
          <p:nvPr/>
        </p:nvSpPr>
        <p:spPr>
          <a:xfrm>
            <a:off x="446603" y="3113842"/>
            <a:ext cx="6712982" cy="984766"/>
          </a:xfrm>
          <a:prstGeom prst="roundRect">
            <a:avLst>
              <a:gd name="adj" fmla="val 5443"/>
            </a:avLst>
          </a:prstGeom>
          <a:solidFill>
            <a:srgbClr val="DADBF1"/>
          </a:solidFill>
          <a:ln w="7620">
            <a:solidFill>
              <a:srgbClr val="C0C1D7"/>
            </a:solidFill>
            <a:prstDash val="solid"/>
          </a:ln>
        </p:spPr>
      </p:sp>
      <p:sp>
        <p:nvSpPr>
          <p:cNvPr id="10" name="Shape 7"/>
          <p:cNvSpPr/>
          <p:nvPr/>
        </p:nvSpPr>
        <p:spPr>
          <a:xfrm>
            <a:off x="581739" y="3248978"/>
            <a:ext cx="382786" cy="382786"/>
          </a:xfrm>
          <a:prstGeom prst="roundRect">
            <a:avLst>
              <a:gd name="adj" fmla="val 23885632"/>
            </a:avLst>
          </a:prstGeom>
          <a:solidFill>
            <a:srgbClr val="4950B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991" y="3354110"/>
            <a:ext cx="172283" cy="172283"/>
          </a:xfrm>
          <a:prstGeom prst="rect">
            <a:avLst/>
          </a:prstGeom>
        </p:spPr>
      </p:pic>
      <p:sp>
        <p:nvSpPr>
          <p:cNvPr id="12" name="Text 8"/>
          <p:cNvSpPr/>
          <p:nvPr/>
        </p:nvSpPr>
        <p:spPr>
          <a:xfrm>
            <a:off x="581739" y="3759279"/>
            <a:ext cx="6442710" cy="204192"/>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Even a basic model like Logistic Regression achieves high accuracy with correct preprocessing.</a:t>
            </a:r>
            <a:endParaRPr lang="en-US" sz="1000" dirty="0"/>
          </a:p>
        </p:txBody>
      </p:sp>
      <p:sp>
        <p:nvSpPr>
          <p:cNvPr id="13" name="Shape 9"/>
          <p:cNvSpPr/>
          <p:nvPr/>
        </p:nvSpPr>
        <p:spPr>
          <a:xfrm>
            <a:off x="446603" y="4226123"/>
            <a:ext cx="6712982" cy="984766"/>
          </a:xfrm>
          <a:prstGeom prst="roundRect">
            <a:avLst>
              <a:gd name="adj" fmla="val 5443"/>
            </a:avLst>
          </a:prstGeom>
          <a:solidFill>
            <a:srgbClr val="DADBF1"/>
          </a:solidFill>
          <a:ln w="7620">
            <a:solidFill>
              <a:srgbClr val="C0C1D7"/>
            </a:solidFill>
            <a:prstDash val="solid"/>
          </a:ln>
        </p:spPr>
      </p:sp>
      <p:sp>
        <p:nvSpPr>
          <p:cNvPr id="14" name="Shape 10"/>
          <p:cNvSpPr/>
          <p:nvPr/>
        </p:nvSpPr>
        <p:spPr>
          <a:xfrm>
            <a:off x="581739" y="4361259"/>
            <a:ext cx="382786" cy="382786"/>
          </a:xfrm>
          <a:prstGeom prst="roundRect">
            <a:avLst>
              <a:gd name="adj" fmla="val 23885632"/>
            </a:avLst>
          </a:prstGeom>
          <a:solidFill>
            <a:srgbClr val="4950BC"/>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991" y="4466392"/>
            <a:ext cx="172283" cy="172283"/>
          </a:xfrm>
          <a:prstGeom prst="rect">
            <a:avLst/>
          </a:prstGeom>
        </p:spPr>
      </p:pic>
      <p:sp>
        <p:nvSpPr>
          <p:cNvPr id="16" name="Text 11"/>
          <p:cNvSpPr/>
          <p:nvPr/>
        </p:nvSpPr>
        <p:spPr>
          <a:xfrm>
            <a:off x="581739" y="4871561"/>
            <a:ext cx="6442710" cy="204192"/>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Predictive analytics empowers coaches and teams to make superior, data-driven decisions.</a:t>
            </a:r>
            <a:endParaRPr lang="en-US" sz="1000" dirty="0"/>
          </a:p>
        </p:txBody>
      </p:sp>
      <p:sp>
        <p:nvSpPr>
          <p:cNvPr id="17" name="Shape 12"/>
          <p:cNvSpPr/>
          <p:nvPr/>
        </p:nvSpPr>
        <p:spPr>
          <a:xfrm>
            <a:off x="446603" y="5338405"/>
            <a:ext cx="6712982" cy="984766"/>
          </a:xfrm>
          <a:prstGeom prst="roundRect">
            <a:avLst>
              <a:gd name="adj" fmla="val 5443"/>
            </a:avLst>
          </a:prstGeom>
          <a:solidFill>
            <a:srgbClr val="DADBF1"/>
          </a:solidFill>
          <a:ln w="7620">
            <a:solidFill>
              <a:srgbClr val="C0C1D7"/>
            </a:solidFill>
            <a:prstDash val="solid"/>
          </a:ln>
        </p:spPr>
      </p:sp>
      <p:sp>
        <p:nvSpPr>
          <p:cNvPr id="18" name="Shape 13"/>
          <p:cNvSpPr/>
          <p:nvPr/>
        </p:nvSpPr>
        <p:spPr>
          <a:xfrm>
            <a:off x="581739" y="5473541"/>
            <a:ext cx="382786" cy="382786"/>
          </a:xfrm>
          <a:prstGeom prst="roundRect">
            <a:avLst>
              <a:gd name="adj" fmla="val 23885632"/>
            </a:avLst>
          </a:prstGeom>
          <a:solidFill>
            <a:srgbClr val="4950BC"/>
          </a:solidFill>
          <a:ln/>
        </p:spPr>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991" y="5578673"/>
            <a:ext cx="172283" cy="172283"/>
          </a:xfrm>
          <a:prstGeom prst="rect">
            <a:avLst/>
          </a:prstGeom>
        </p:spPr>
      </p:pic>
      <p:sp>
        <p:nvSpPr>
          <p:cNvPr id="20" name="Text 14"/>
          <p:cNvSpPr/>
          <p:nvPr/>
        </p:nvSpPr>
        <p:spPr>
          <a:xfrm>
            <a:off x="581739" y="5983843"/>
            <a:ext cx="6442710" cy="204192"/>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This project highlights AI's transformative potential within the sports industry.</a:t>
            </a:r>
            <a:endParaRPr lang="en-US" sz="1000" dirty="0"/>
          </a:p>
        </p:txBody>
      </p:sp>
      <p:sp>
        <p:nvSpPr>
          <p:cNvPr id="21" name="Shape 15"/>
          <p:cNvSpPr/>
          <p:nvPr/>
        </p:nvSpPr>
        <p:spPr>
          <a:xfrm>
            <a:off x="446603" y="6450687"/>
            <a:ext cx="6712982" cy="984766"/>
          </a:xfrm>
          <a:prstGeom prst="roundRect">
            <a:avLst>
              <a:gd name="adj" fmla="val 5443"/>
            </a:avLst>
          </a:prstGeom>
          <a:solidFill>
            <a:srgbClr val="DADBF1"/>
          </a:solidFill>
          <a:ln w="7620">
            <a:solidFill>
              <a:srgbClr val="C0C1D7"/>
            </a:solidFill>
            <a:prstDash val="solid"/>
          </a:ln>
        </p:spPr>
      </p:sp>
      <p:sp>
        <p:nvSpPr>
          <p:cNvPr id="22" name="Shape 16"/>
          <p:cNvSpPr/>
          <p:nvPr/>
        </p:nvSpPr>
        <p:spPr>
          <a:xfrm>
            <a:off x="581739" y="6585823"/>
            <a:ext cx="382786" cy="382786"/>
          </a:xfrm>
          <a:prstGeom prst="roundRect">
            <a:avLst>
              <a:gd name="adj" fmla="val 23885632"/>
            </a:avLst>
          </a:prstGeom>
          <a:solidFill>
            <a:srgbClr val="4950BC"/>
          </a:solidFill>
          <a:ln/>
        </p:spPr>
      </p:sp>
      <p:pic>
        <p:nvPicPr>
          <p:cNvPr id="23"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991" y="6690955"/>
            <a:ext cx="172283" cy="172283"/>
          </a:xfrm>
          <a:prstGeom prst="rect">
            <a:avLst/>
          </a:prstGeom>
        </p:spPr>
      </p:pic>
      <p:sp>
        <p:nvSpPr>
          <p:cNvPr id="24" name="Text 17"/>
          <p:cNvSpPr/>
          <p:nvPr/>
        </p:nvSpPr>
        <p:spPr>
          <a:xfrm>
            <a:off x="581739" y="7096125"/>
            <a:ext cx="6442710" cy="204192"/>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Larger datasets and advanced algorithms will further enhance prediction accuracy.</a:t>
            </a:r>
            <a:endParaRPr lang="en-US" sz="1000" dirty="0"/>
          </a:p>
        </p:txBody>
      </p:sp>
      <p:sp>
        <p:nvSpPr>
          <p:cNvPr id="25" name="Text 18"/>
          <p:cNvSpPr/>
          <p:nvPr/>
        </p:nvSpPr>
        <p:spPr>
          <a:xfrm>
            <a:off x="7478435" y="1618774"/>
            <a:ext cx="1914406" cy="239316"/>
          </a:xfrm>
          <a:prstGeom prst="rect">
            <a:avLst/>
          </a:prstGeom>
          <a:noFill/>
          <a:ln/>
        </p:spPr>
        <p:txBody>
          <a:bodyPr wrap="none" lIns="0" tIns="0" rIns="0" bIns="0" rtlCol="0" anchor="t"/>
          <a:lstStyle/>
          <a:p>
            <a:pPr marL="0" indent="0" algn="l">
              <a:lnSpc>
                <a:spcPts val="1850"/>
              </a:lnSpc>
              <a:buNone/>
            </a:pPr>
            <a:r>
              <a:rPr lang="en-US" sz="1500" b="1" dirty="0">
                <a:solidFill>
                  <a:srgbClr val="000000"/>
                </a:solidFill>
                <a:latin typeface="Inter Bold" pitchFamily="34" charset="0"/>
                <a:ea typeface="Inter Bold" pitchFamily="34" charset="-122"/>
                <a:cs typeface="Inter Bold" pitchFamily="34" charset="-120"/>
              </a:rPr>
              <a:t>References</a:t>
            </a:r>
            <a:endParaRPr lang="en-US" sz="1500" dirty="0"/>
          </a:p>
        </p:txBody>
      </p:sp>
      <p:sp>
        <p:nvSpPr>
          <p:cNvPr id="26" name="Text 19"/>
          <p:cNvSpPr/>
          <p:nvPr/>
        </p:nvSpPr>
        <p:spPr>
          <a:xfrm>
            <a:off x="7478435" y="1985605"/>
            <a:ext cx="6712982" cy="204192"/>
          </a:xfrm>
          <a:prstGeom prst="rect">
            <a:avLst/>
          </a:prstGeom>
          <a:noFill/>
          <a:ln/>
        </p:spPr>
        <p:txBody>
          <a:bodyPr wrap="none" lIns="0" tIns="0" rIns="0" bIns="0" rtlCol="0" anchor="t"/>
          <a:lstStyle/>
          <a:p>
            <a:pPr marL="342900" indent="-342900" algn="l">
              <a:lnSpc>
                <a:spcPts val="1600"/>
              </a:lnSpc>
              <a:buSzPct val="100000"/>
              <a:buChar char="•"/>
            </a:pPr>
            <a:r>
              <a:rPr lang="en-US" sz="1000" u="sng" dirty="0">
                <a:solidFill>
                  <a:srgbClr val="4950BC"/>
                </a:solidFill>
                <a:latin typeface="Inter" pitchFamily="34" charset="0"/>
                <a:ea typeface="Inter" pitchFamily="34" charset="-122"/>
                <a:cs typeface="Inter" pitchFamily="34" charset="-120"/>
                <a:hlinkClick r:id="rId13">
                  <a:extLst>
                    <a:ext uri="{A12FA001-AC4F-418D-AE19-62706E023703}">
                      <ahyp:hlinkClr xmlns:ahyp="http://schemas.microsoft.com/office/drawing/2018/hyperlinkcolor" val="tx"/>
                    </a:ext>
                  </a:extLst>
                </a:hlinkClick>
              </a:rPr>
              <a:t>Scikit-learn Documentation</a:t>
            </a:r>
            <a:endParaRPr lang="en-US" sz="1000" dirty="0"/>
          </a:p>
        </p:txBody>
      </p:sp>
      <p:sp>
        <p:nvSpPr>
          <p:cNvPr id="27" name="Text 20"/>
          <p:cNvSpPr/>
          <p:nvPr/>
        </p:nvSpPr>
        <p:spPr>
          <a:xfrm>
            <a:off x="7478435" y="2234446"/>
            <a:ext cx="6712982" cy="204192"/>
          </a:xfrm>
          <a:prstGeom prst="rect">
            <a:avLst/>
          </a:prstGeom>
          <a:noFill/>
          <a:ln/>
        </p:spPr>
        <p:txBody>
          <a:bodyPr wrap="none" lIns="0" tIns="0" rIns="0" bIns="0" rtlCol="0" anchor="t"/>
          <a:lstStyle/>
          <a:p>
            <a:pPr marL="342900" indent="-342900" algn="l">
              <a:lnSpc>
                <a:spcPts val="1600"/>
              </a:lnSpc>
              <a:buSzPct val="100000"/>
              <a:buChar char="•"/>
            </a:pPr>
            <a:r>
              <a:rPr lang="en-US" sz="1000" u="sng" dirty="0">
                <a:solidFill>
                  <a:srgbClr val="4950BC"/>
                </a:solidFill>
                <a:latin typeface="Inter" pitchFamily="34" charset="0"/>
                <a:ea typeface="Inter" pitchFamily="34" charset="-122"/>
                <a:cs typeface="Inter" pitchFamily="34" charset="-120"/>
                <a:hlinkClick r:id="rId14">
                  <a:extLst>
                    <a:ext uri="{A12FA001-AC4F-418D-AE19-62706E023703}">
                      <ahyp:hlinkClr xmlns:ahyp="http://schemas.microsoft.com/office/drawing/2018/hyperlinkcolor" val="tx"/>
                    </a:ext>
                  </a:extLst>
                </a:hlinkClick>
              </a:rPr>
              <a:t>Kaggle Sports Analytics Datasets</a:t>
            </a:r>
            <a:endParaRPr lang="en-US" sz="1000" dirty="0"/>
          </a:p>
        </p:txBody>
      </p:sp>
      <p:sp>
        <p:nvSpPr>
          <p:cNvPr id="28" name="Text 21"/>
          <p:cNvSpPr/>
          <p:nvPr/>
        </p:nvSpPr>
        <p:spPr>
          <a:xfrm>
            <a:off x="7478435" y="2483287"/>
            <a:ext cx="6712982" cy="20419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Research papers on Sports Analytics and Machine Learning</a:t>
            </a:r>
            <a:endParaRPr lang="en-US" sz="1000" dirty="0"/>
          </a:p>
        </p:txBody>
      </p:sp>
      <p:sp>
        <p:nvSpPr>
          <p:cNvPr id="29" name="Text 22"/>
          <p:cNvSpPr/>
          <p:nvPr/>
        </p:nvSpPr>
        <p:spPr>
          <a:xfrm>
            <a:off x="7478435" y="2732127"/>
            <a:ext cx="6712982" cy="20419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Python Libraries: Pandas, NumPy, Matplotlib, Scikit-learn</a:t>
            </a:r>
            <a:endParaRPr lang="en-US" sz="1000" dirty="0"/>
          </a:p>
        </p:txBody>
      </p:sp>
      <p:sp>
        <p:nvSpPr>
          <p:cNvPr id="30" name="Text 23"/>
          <p:cNvSpPr/>
          <p:nvPr/>
        </p:nvSpPr>
        <p:spPr>
          <a:xfrm>
            <a:off x="7478435" y="2980968"/>
            <a:ext cx="6712982" cy="204192"/>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272525"/>
                </a:solidFill>
                <a:latin typeface="Inter" pitchFamily="34" charset="0"/>
                <a:ea typeface="Inter" pitchFamily="34" charset="-122"/>
                <a:cs typeface="Inter" pitchFamily="34" charset="-120"/>
              </a:rPr>
              <a:t>"Machine Learning in Sports Performance Analysis" – IEEE Publications</a:t>
            </a:r>
            <a:endParaRPr lang="en-US" sz="1000" dirty="0"/>
          </a:p>
        </p:txBody>
      </p:sp>
      <p:sp>
        <p:nvSpPr>
          <p:cNvPr id="31" name="Shape 24"/>
          <p:cNvSpPr/>
          <p:nvPr/>
        </p:nvSpPr>
        <p:spPr>
          <a:xfrm>
            <a:off x="7478435" y="3328630"/>
            <a:ext cx="6712982" cy="746165"/>
          </a:xfrm>
          <a:prstGeom prst="roundRect">
            <a:avLst>
              <a:gd name="adj" fmla="val 7184"/>
            </a:avLst>
          </a:prstGeom>
          <a:solidFill>
            <a:srgbClr val="C7C9EA"/>
          </a:solidFill>
          <a:ln/>
        </p:spPr>
      </p:sp>
      <p:pic>
        <p:nvPicPr>
          <p:cNvPr id="32" name="Image 5" descr="preencoded.png"/>
          <p:cNvPicPr>
            <a:picLocks noChangeAspect="1"/>
          </p:cNvPicPr>
          <p:nvPr/>
        </p:nvPicPr>
        <p:blipFill>
          <a:blip r:embed="rId15"/>
          <a:stretch>
            <a:fillRect/>
          </a:stretch>
        </p:blipFill>
        <p:spPr>
          <a:xfrm>
            <a:off x="7605951" y="3521035"/>
            <a:ext cx="159425" cy="127516"/>
          </a:xfrm>
          <a:prstGeom prst="rect">
            <a:avLst/>
          </a:prstGeom>
        </p:spPr>
      </p:pic>
      <p:sp>
        <p:nvSpPr>
          <p:cNvPr id="33" name="Text 25"/>
          <p:cNvSpPr/>
          <p:nvPr/>
        </p:nvSpPr>
        <p:spPr>
          <a:xfrm>
            <a:off x="7892891" y="3487936"/>
            <a:ext cx="6171009" cy="408384"/>
          </a:xfrm>
          <a:prstGeom prst="rect">
            <a:avLst/>
          </a:prstGeom>
          <a:noFill/>
          <a:ln/>
        </p:spPr>
        <p:txBody>
          <a:bodyPr wrap="square" lIns="0" tIns="0" rIns="0" bIns="0" rtlCol="0" anchor="t"/>
          <a:lstStyle/>
          <a:p>
            <a:pPr marL="0" indent="0" algn="l">
              <a:lnSpc>
                <a:spcPts val="1600"/>
              </a:lnSpc>
              <a:buNone/>
            </a:pPr>
            <a:r>
              <a:rPr lang="en-US" sz="1000" dirty="0">
                <a:solidFill>
                  <a:srgbClr val="000000"/>
                </a:solidFill>
                <a:latin typeface="Inter" pitchFamily="34" charset="0"/>
                <a:ea typeface="Inter" pitchFamily="34" charset="-122"/>
                <a:cs typeface="Inter" pitchFamily="34" charset="-120"/>
              </a:rPr>
              <a:t>Further enhancements, such as graphs, larger datasets, or algorithm comparisons, can be provided upon request.</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60715"/>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793790" y="1405771"/>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Challenge: Manual Analysis vs. Machine Learning</a:t>
            </a:r>
            <a:endParaRPr lang="en-US" sz="4450" dirty="0"/>
          </a:p>
        </p:txBody>
      </p:sp>
      <p:sp>
        <p:nvSpPr>
          <p:cNvPr id="4" name="Text 2"/>
          <p:cNvSpPr/>
          <p:nvPr/>
        </p:nvSpPr>
        <p:spPr>
          <a:xfrm>
            <a:off x="793790" y="3367564"/>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Modern sports increasingly rely on data for critical decisions in team selection, training, match strategies, and injury prevention. However, the sheer volume of performance records, player statistics, and match conditions makes manual analysis:</a:t>
            </a:r>
            <a:endParaRPr lang="en-US" sz="1750" dirty="0"/>
          </a:p>
        </p:txBody>
      </p:sp>
      <p:sp>
        <p:nvSpPr>
          <p:cNvPr id="5" name="Text 3"/>
          <p:cNvSpPr/>
          <p:nvPr/>
        </p:nvSpPr>
        <p:spPr>
          <a:xfrm>
            <a:off x="793790" y="53861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Time-consuming</a:t>
            </a:r>
            <a:endParaRPr lang="en-US" sz="1750" dirty="0"/>
          </a:p>
        </p:txBody>
      </p:sp>
      <p:sp>
        <p:nvSpPr>
          <p:cNvPr id="6" name="Text 4"/>
          <p:cNvSpPr/>
          <p:nvPr/>
        </p:nvSpPr>
        <p:spPr>
          <a:xfrm>
            <a:off x="793790" y="5828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Prone to human error</a:t>
            </a:r>
            <a:endParaRPr lang="en-US" sz="1750" dirty="0"/>
          </a:p>
        </p:txBody>
      </p:sp>
      <p:sp>
        <p:nvSpPr>
          <p:cNvPr id="7" name="Text 5"/>
          <p:cNvSpPr/>
          <p:nvPr/>
        </p:nvSpPr>
        <p:spPr>
          <a:xfrm>
            <a:off x="793790" y="62705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Limited in identifying complex patterns</a:t>
            </a:r>
            <a:endParaRPr lang="en-US" sz="1750" dirty="0"/>
          </a:p>
        </p:txBody>
      </p:sp>
      <p:pic>
        <p:nvPicPr>
          <p:cNvPr id="8" name="Image 0" descr="preencoded.png"/>
          <p:cNvPicPr>
            <a:picLocks noChangeAspect="1"/>
          </p:cNvPicPr>
          <p:nvPr/>
        </p:nvPicPr>
        <p:blipFill>
          <a:blip r:embed="rId3"/>
          <a:stretch>
            <a:fillRect/>
          </a:stretch>
        </p:blipFill>
        <p:spPr>
          <a:xfrm>
            <a:off x="7599521" y="3418642"/>
            <a:ext cx="6244709" cy="35950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6202"/>
            <a:ext cx="1289816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Our Solution: An Automated Predictive System</a:t>
            </a:r>
            <a:endParaRPr lang="en-US" sz="4450" dirty="0"/>
          </a:p>
        </p:txBody>
      </p:sp>
      <p:sp>
        <p:nvSpPr>
          <p:cNvPr id="3" name="Text 1"/>
          <p:cNvSpPr/>
          <p:nvPr/>
        </p:nvSpPr>
        <p:spPr>
          <a:xfrm>
            <a:off x="793790" y="315860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develop a machine learning model to predict player performance ("Good" or "Poor") based on historical data. This automated system will:</a:t>
            </a:r>
            <a:endParaRPr lang="en-US" sz="1750" dirty="0"/>
          </a:p>
        </p:txBody>
      </p:sp>
      <p:sp>
        <p:nvSpPr>
          <p:cNvPr id="4" name="Shape 2"/>
          <p:cNvSpPr/>
          <p:nvPr/>
        </p:nvSpPr>
        <p:spPr>
          <a:xfrm>
            <a:off x="793790" y="4139565"/>
            <a:ext cx="4196358" cy="2093714"/>
          </a:xfrm>
          <a:prstGeom prst="roundRect">
            <a:avLst>
              <a:gd name="adj" fmla="val 6988"/>
            </a:avLst>
          </a:prstGeom>
          <a:solidFill>
            <a:srgbClr val="FFFFFF"/>
          </a:solidFill>
          <a:ln w="30480">
            <a:solidFill>
              <a:srgbClr val="C0C1D7"/>
            </a:solidFill>
            <a:prstDash val="solid"/>
          </a:ln>
        </p:spPr>
      </p:sp>
      <p:sp>
        <p:nvSpPr>
          <p:cNvPr id="5" name="Shape 3"/>
          <p:cNvSpPr/>
          <p:nvPr/>
        </p:nvSpPr>
        <p:spPr>
          <a:xfrm>
            <a:off x="763310" y="4139565"/>
            <a:ext cx="121920" cy="2093714"/>
          </a:xfrm>
          <a:prstGeom prst="roundRect">
            <a:avLst>
              <a:gd name="adj" fmla="val 78139"/>
            </a:avLst>
          </a:prstGeom>
          <a:solidFill>
            <a:srgbClr val="4950BC"/>
          </a:solidFill>
          <a:ln/>
        </p:spPr>
      </p:sp>
      <p:sp>
        <p:nvSpPr>
          <p:cNvPr id="6" name="Text 4"/>
          <p:cNvSpPr/>
          <p:nvPr/>
        </p:nvSpPr>
        <p:spPr>
          <a:xfrm>
            <a:off x="1142524" y="4396859"/>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Understand Historical Data</a:t>
            </a:r>
            <a:endParaRPr lang="en-US" sz="2200" dirty="0"/>
          </a:p>
        </p:txBody>
      </p:sp>
      <p:sp>
        <p:nvSpPr>
          <p:cNvPr id="7" name="Text 5"/>
          <p:cNvSpPr/>
          <p:nvPr/>
        </p:nvSpPr>
        <p:spPr>
          <a:xfrm>
            <a:off x="1142524" y="5241607"/>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Process and interpret past performance metrics.</a:t>
            </a:r>
            <a:endParaRPr lang="en-US" sz="1750" dirty="0"/>
          </a:p>
        </p:txBody>
      </p:sp>
      <p:sp>
        <p:nvSpPr>
          <p:cNvPr id="8" name="Shape 6"/>
          <p:cNvSpPr/>
          <p:nvPr/>
        </p:nvSpPr>
        <p:spPr>
          <a:xfrm>
            <a:off x="5216962" y="4139565"/>
            <a:ext cx="4196358" cy="2093714"/>
          </a:xfrm>
          <a:prstGeom prst="roundRect">
            <a:avLst>
              <a:gd name="adj" fmla="val 6988"/>
            </a:avLst>
          </a:prstGeom>
          <a:solidFill>
            <a:srgbClr val="FFFFFF"/>
          </a:solidFill>
          <a:ln w="30480">
            <a:solidFill>
              <a:srgbClr val="C0C1D7"/>
            </a:solidFill>
            <a:prstDash val="solid"/>
          </a:ln>
        </p:spPr>
      </p:sp>
      <p:sp>
        <p:nvSpPr>
          <p:cNvPr id="9" name="Shape 7"/>
          <p:cNvSpPr/>
          <p:nvPr/>
        </p:nvSpPr>
        <p:spPr>
          <a:xfrm>
            <a:off x="5186482" y="4139565"/>
            <a:ext cx="121920" cy="2093714"/>
          </a:xfrm>
          <a:prstGeom prst="roundRect">
            <a:avLst>
              <a:gd name="adj" fmla="val 78139"/>
            </a:avLst>
          </a:prstGeom>
          <a:solidFill>
            <a:srgbClr val="4950BC"/>
          </a:solidFill>
          <a:ln/>
        </p:spPr>
      </p:sp>
      <p:sp>
        <p:nvSpPr>
          <p:cNvPr id="10" name="Text 8"/>
          <p:cNvSpPr/>
          <p:nvPr/>
        </p:nvSpPr>
        <p:spPr>
          <a:xfrm>
            <a:off x="5565696" y="4396859"/>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Learn Performance Patterns</a:t>
            </a:r>
            <a:endParaRPr lang="en-US" sz="2200" dirty="0"/>
          </a:p>
        </p:txBody>
      </p:sp>
      <p:sp>
        <p:nvSpPr>
          <p:cNvPr id="11" name="Text 9"/>
          <p:cNvSpPr/>
          <p:nvPr/>
        </p:nvSpPr>
        <p:spPr>
          <a:xfrm>
            <a:off x="5565696" y="5241607"/>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Identify correlations and trends in player statistics.</a:t>
            </a:r>
            <a:endParaRPr lang="en-US" sz="1750" dirty="0"/>
          </a:p>
        </p:txBody>
      </p:sp>
      <p:sp>
        <p:nvSpPr>
          <p:cNvPr id="12" name="Shape 10"/>
          <p:cNvSpPr/>
          <p:nvPr/>
        </p:nvSpPr>
        <p:spPr>
          <a:xfrm>
            <a:off x="9640133" y="4139565"/>
            <a:ext cx="4196358" cy="2093714"/>
          </a:xfrm>
          <a:prstGeom prst="roundRect">
            <a:avLst>
              <a:gd name="adj" fmla="val 6988"/>
            </a:avLst>
          </a:prstGeom>
          <a:solidFill>
            <a:srgbClr val="FFFFFF"/>
          </a:solidFill>
          <a:ln w="30480">
            <a:solidFill>
              <a:srgbClr val="C0C1D7"/>
            </a:solidFill>
            <a:prstDash val="solid"/>
          </a:ln>
        </p:spPr>
      </p:sp>
      <p:sp>
        <p:nvSpPr>
          <p:cNvPr id="13" name="Shape 11"/>
          <p:cNvSpPr/>
          <p:nvPr/>
        </p:nvSpPr>
        <p:spPr>
          <a:xfrm>
            <a:off x="9609653" y="4139565"/>
            <a:ext cx="121920" cy="2093714"/>
          </a:xfrm>
          <a:prstGeom prst="roundRect">
            <a:avLst>
              <a:gd name="adj" fmla="val 78139"/>
            </a:avLst>
          </a:prstGeom>
          <a:solidFill>
            <a:srgbClr val="4950BC"/>
          </a:solidFill>
          <a:ln/>
        </p:spPr>
      </p:sp>
      <p:sp>
        <p:nvSpPr>
          <p:cNvPr id="14" name="Text 12"/>
          <p:cNvSpPr/>
          <p:nvPr/>
        </p:nvSpPr>
        <p:spPr>
          <a:xfrm>
            <a:off x="9988868" y="4396859"/>
            <a:ext cx="343412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Predict Future Outcomes</a:t>
            </a:r>
            <a:endParaRPr lang="en-US" sz="2200" dirty="0"/>
          </a:p>
        </p:txBody>
      </p:sp>
      <p:sp>
        <p:nvSpPr>
          <p:cNvPr id="15" name="Text 13"/>
          <p:cNvSpPr/>
          <p:nvPr/>
        </p:nvSpPr>
        <p:spPr>
          <a:xfrm>
            <a:off x="9988868" y="4887278"/>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Forecast individual player performance in upcoming matches.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2449" y="427196"/>
            <a:ext cx="1937504" cy="242054"/>
          </a:xfrm>
          <a:prstGeom prst="rect">
            <a:avLst/>
          </a:prstGeom>
          <a:noFill/>
          <a:ln/>
        </p:spPr>
        <p:txBody>
          <a:bodyPr wrap="none" lIns="0" tIns="0" rIns="0" bIns="0" rtlCol="0" anchor="t"/>
          <a:lstStyle/>
          <a:p>
            <a:pPr marL="0" indent="0" algn="l">
              <a:lnSpc>
                <a:spcPts val="1900"/>
              </a:lnSpc>
              <a:buNone/>
            </a:pPr>
            <a:endParaRPr lang="en-US" sz="1500" dirty="0"/>
          </a:p>
        </p:txBody>
      </p:sp>
      <p:sp>
        <p:nvSpPr>
          <p:cNvPr id="3" name="Text 1"/>
          <p:cNvSpPr/>
          <p:nvPr/>
        </p:nvSpPr>
        <p:spPr>
          <a:xfrm>
            <a:off x="542449" y="731163"/>
            <a:ext cx="8906828" cy="484346"/>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Project Objectives: Building a Robust ML Model</a:t>
            </a:r>
            <a:endParaRPr lang="en-US" sz="3050" dirty="0"/>
          </a:p>
        </p:txBody>
      </p:sp>
      <p:sp>
        <p:nvSpPr>
          <p:cNvPr id="4" name="Shape 2"/>
          <p:cNvSpPr/>
          <p:nvPr/>
        </p:nvSpPr>
        <p:spPr>
          <a:xfrm>
            <a:off x="542449" y="1447919"/>
            <a:ext cx="619958" cy="929997"/>
          </a:xfrm>
          <a:prstGeom prst="roundRect">
            <a:avLst>
              <a:gd name="adj" fmla="val 360037"/>
            </a:avLst>
          </a:prstGeom>
          <a:solidFill>
            <a:srgbClr val="DADBF1"/>
          </a:solidFill>
          <a:ln w="7620">
            <a:solidFill>
              <a:srgbClr val="C0C1D7"/>
            </a:solidFill>
            <a:prstDash val="solid"/>
          </a:ln>
        </p:spPr>
      </p:sp>
      <p:sp>
        <p:nvSpPr>
          <p:cNvPr id="5" name="Text 3"/>
          <p:cNvSpPr/>
          <p:nvPr/>
        </p:nvSpPr>
        <p:spPr>
          <a:xfrm>
            <a:off x="736163" y="1767602"/>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6" name="Text 4"/>
          <p:cNvSpPr/>
          <p:nvPr/>
        </p:nvSpPr>
        <p:spPr>
          <a:xfrm>
            <a:off x="1317308" y="1602819"/>
            <a:ext cx="2877264"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Data Collection &amp; Organisation</a:t>
            </a:r>
            <a:endParaRPr lang="en-US" sz="1500" dirty="0"/>
          </a:p>
        </p:txBody>
      </p:sp>
      <p:sp>
        <p:nvSpPr>
          <p:cNvPr id="7" name="Text 5"/>
          <p:cNvSpPr/>
          <p:nvPr/>
        </p:nvSpPr>
        <p:spPr>
          <a:xfrm>
            <a:off x="1317308" y="1937861"/>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Gather player performance parameters.</a:t>
            </a:r>
            <a:endParaRPr lang="en-US" sz="1200" dirty="0"/>
          </a:p>
        </p:txBody>
      </p:sp>
      <p:sp>
        <p:nvSpPr>
          <p:cNvPr id="8" name="Shape 6"/>
          <p:cNvSpPr/>
          <p:nvPr/>
        </p:nvSpPr>
        <p:spPr>
          <a:xfrm>
            <a:off x="542449" y="2532817"/>
            <a:ext cx="619958" cy="929997"/>
          </a:xfrm>
          <a:prstGeom prst="roundRect">
            <a:avLst>
              <a:gd name="adj" fmla="val 360037"/>
            </a:avLst>
          </a:prstGeom>
          <a:solidFill>
            <a:srgbClr val="DADBF1"/>
          </a:solidFill>
          <a:ln w="7620">
            <a:solidFill>
              <a:srgbClr val="C0C1D7"/>
            </a:solidFill>
            <a:prstDash val="solid"/>
          </a:ln>
        </p:spPr>
      </p:sp>
      <p:sp>
        <p:nvSpPr>
          <p:cNvPr id="9" name="Text 7"/>
          <p:cNvSpPr/>
          <p:nvPr/>
        </p:nvSpPr>
        <p:spPr>
          <a:xfrm>
            <a:off x="736163" y="2852499"/>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0" name="Text 8"/>
          <p:cNvSpPr/>
          <p:nvPr/>
        </p:nvSpPr>
        <p:spPr>
          <a:xfrm>
            <a:off x="1317308" y="2687717"/>
            <a:ext cx="1937504"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Data Preprocessing</a:t>
            </a:r>
            <a:endParaRPr lang="en-US" sz="1500" dirty="0"/>
          </a:p>
        </p:txBody>
      </p:sp>
      <p:sp>
        <p:nvSpPr>
          <p:cNvPr id="11" name="Text 9"/>
          <p:cNvSpPr/>
          <p:nvPr/>
        </p:nvSpPr>
        <p:spPr>
          <a:xfrm>
            <a:off x="1317308" y="3022759"/>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Clean and transform raw data into machine-readable format.</a:t>
            </a:r>
            <a:endParaRPr lang="en-US" sz="1200" dirty="0"/>
          </a:p>
        </p:txBody>
      </p:sp>
      <p:sp>
        <p:nvSpPr>
          <p:cNvPr id="12" name="Shape 10"/>
          <p:cNvSpPr/>
          <p:nvPr/>
        </p:nvSpPr>
        <p:spPr>
          <a:xfrm>
            <a:off x="542449" y="3617714"/>
            <a:ext cx="619958" cy="929997"/>
          </a:xfrm>
          <a:prstGeom prst="roundRect">
            <a:avLst>
              <a:gd name="adj" fmla="val 360037"/>
            </a:avLst>
          </a:prstGeom>
          <a:solidFill>
            <a:srgbClr val="DADBF1"/>
          </a:solidFill>
          <a:ln w="7620">
            <a:solidFill>
              <a:srgbClr val="C0C1D7"/>
            </a:solidFill>
            <a:prstDash val="solid"/>
          </a:ln>
        </p:spPr>
      </p:sp>
      <p:sp>
        <p:nvSpPr>
          <p:cNvPr id="13" name="Text 11"/>
          <p:cNvSpPr/>
          <p:nvPr/>
        </p:nvSpPr>
        <p:spPr>
          <a:xfrm>
            <a:off x="736163" y="3937397"/>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4" name="Text 12"/>
          <p:cNvSpPr/>
          <p:nvPr/>
        </p:nvSpPr>
        <p:spPr>
          <a:xfrm>
            <a:off x="1317308" y="3772614"/>
            <a:ext cx="2069068"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Algorithm Application</a:t>
            </a:r>
            <a:endParaRPr lang="en-US" sz="1500" dirty="0"/>
          </a:p>
        </p:txBody>
      </p:sp>
      <p:sp>
        <p:nvSpPr>
          <p:cNvPr id="15" name="Text 13"/>
          <p:cNvSpPr/>
          <p:nvPr/>
        </p:nvSpPr>
        <p:spPr>
          <a:xfrm>
            <a:off x="1317308" y="4107656"/>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Implement suitable machine learning algorithms.</a:t>
            </a:r>
            <a:endParaRPr lang="en-US" sz="1200" dirty="0"/>
          </a:p>
        </p:txBody>
      </p:sp>
      <p:sp>
        <p:nvSpPr>
          <p:cNvPr id="16" name="Shape 14"/>
          <p:cNvSpPr/>
          <p:nvPr/>
        </p:nvSpPr>
        <p:spPr>
          <a:xfrm>
            <a:off x="542449" y="4702612"/>
            <a:ext cx="619958" cy="929997"/>
          </a:xfrm>
          <a:prstGeom prst="roundRect">
            <a:avLst>
              <a:gd name="adj" fmla="val 360037"/>
            </a:avLst>
          </a:prstGeom>
          <a:solidFill>
            <a:srgbClr val="DADBF1"/>
          </a:solidFill>
          <a:ln w="7620">
            <a:solidFill>
              <a:srgbClr val="C0C1D7"/>
            </a:solidFill>
            <a:prstDash val="solid"/>
          </a:ln>
        </p:spPr>
      </p:sp>
      <p:sp>
        <p:nvSpPr>
          <p:cNvPr id="17" name="Text 15"/>
          <p:cNvSpPr/>
          <p:nvPr/>
        </p:nvSpPr>
        <p:spPr>
          <a:xfrm>
            <a:off x="736163" y="5022294"/>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18" name="Text 16"/>
          <p:cNvSpPr/>
          <p:nvPr/>
        </p:nvSpPr>
        <p:spPr>
          <a:xfrm>
            <a:off x="1317308" y="4857512"/>
            <a:ext cx="2926794"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Model Building &amp; Classification</a:t>
            </a:r>
            <a:endParaRPr lang="en-US" sz="1500" dirty="0"/>
          </a:p>
        </p:txBody>
      </p:sp>
      <p:sp>
        <p:nvSpPr>
          <p:cNvPr id="19" name="Text 17"/>
          <p:cNvSpPr/>
          <p:nvPr/>
        </p:nvSpPr>
        <p:spPr>
          <a:xfrm>
            <a:off x="1317308" y="5192554"/>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Create a predictive model for "Good" or "Poor" performance.</a:t>
            </a:r>
            <a:endParaRPr lang="en-US" sz="1200" dirty="0"/>
          </a:p>
        </p:txBody>
      </p:sp>
      <p:sp>
        <p:nvSpPr>
          <p:cNvPr id="20" name="Shape 18"/>
          <p:cNvSpPr/>
          <p:nvPr/>
        </p:nvSpPr>
        <p:spPr>
          <a:xfrm>
            <a:off x="542449" y="5787509"/>
            <a:ext cx="619958" cy="929997"/>
          </a:xfrm>
          <a:prstGeom prst="roundRect">
            <a:avLst>
              <a:gd name="adj" fmla="val 360037"/>
            </a:avLst>
          </a:prstGeom>
          <a:solidFill>
            <a:srgbClr val="DADBF1"/>
          </a:solidFill>
          <a:ln w="7620">
            <a:solidFill>
              <a:srgbClr val="C0C1D7"/>
            </a:solidFill>
            <a:prstDash val="solid"/>
          </a:ln>
        </p:spPr>
      </p:sp>
      <p:sp>
        <p:nvSpPr>
          <p:cNvPr id="21" name="Text 19"/>
          <p:cNvSpPr/>
          <p:nvPr/>
        </p:nvSpPr>
        <p:spPr>
          <a:xfrm>
            <a:off x="736163" y="6107192"/>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5</a:t>
            </a:r>
            <a:endParaRPr lang="en-US" sz="1800" dirty="0"/>
          </a:p>
        </p:txBody>
      </p:sp>
      <p:sp>
        <p:nvSpPr>
          <p:cNvPr id="22" name="Text 20"/>
          <p:cNvSpPr/>
          <p:nvPr/>
        </p:nvSpPr>
        <p:spPr>
          <a:xfrm>
            <a:off x="1317308" y="5942409"/>
            <a:ext cx="2161461"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Evaluation &amp; Validation</a:t>
            </a:r>
            <a:endParaRPr lang="en-US" sz="1500" dirty="0"/>
          </a:p>
        </p:txBody>
      </p:sp>
      <p:sp>
        <p:nvSpPr>
          <p:cNvPr id="23" name="Text 21"/>
          <p:cNvSpPr/>
          <p:nvPr/>
        </p:nvSpPr>
        <p:spPr>
          <a:xfrm>
            <a:off x="1317308" y="6277451"/>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Assess model accuracy and effectiveness.</a:t>
            </a:r>
            <a:endParaRPr lang="en-US" sz="1200" dirty="0"/>
          </a:p>
        </p:txBody>
      </p:sp>
      <p:sp>
        <p:nvSpPr>
          <p:cNvPr id="24" name="Shape 22"/>
          <p:cNvSpPr/>
          <p:nvPr/>
        </p:nvSpPr>
        <p:spPr>
          <a:xfrm>
            <a:off x="542449" y="6872407"/>
            <a:ext cx="619958" cy="929997"/>
          </a:xfrm>
          <a:prstGeom prst="roundRect">
            <a:avLst>
              <a:gd name="adj" fmla="val 360037"/>
            </a:avLst>
          </a:prstGeom>
          <a:solidFill>
            <a:srgbClr val="DADBF1"/>
          </a:solidFill>
          <a:ln w="7620">
            <a:solidFill>
              <a:srgbClr val="C0C1D7"/>
            </a:solidFill>
            <a:prstDash val="solid"/>
          </a:ln>
        </p:spPr>
      </p:sp>
      <p:sp>
        <p:nvSpPr>
          <p:cNvPr id="25" name="Text 23"/>
          <p:cNvSpPr/>
          <p:nvPr/>
        </p:nvSpPr>
        <p:spPr>
          <a:xfrm>
            <a:off x="736163" y="7192089"/>
            <a:ext cx="232410" cy="290632"/>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6</a:t>
            </a:r>
            <a:endParaRPr lang="en-US" sz="1800" dirty="0"/>
          </a:p>
        </p:txBody>
      </p:sp>
      <p:sp>
        <p:nvSpPr>
          <p:cNvPr id="26" name="Text 24"/>
          <p:cNvSpPr/>
          <p:nvPr/>
        </p:nvSpPr>
        <p:spPr>
          <a:xfrm>
            <a:off x="1317308" y="7027307"/>
            <a:ext cx="1937504" cy="242054"/>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Demonstrate Impact</a:t>
            </a:r>
            <a:endParaRPr lang="en-US" sz="1500" dirty="0"/>
          </a:p>
        </p:txBody>
      </p:sp>
      <p:sp>
        <p:nvSpPr>
          <p:cNvPr id="27" name="Text 25"/>
          <p:cNvSpPr/>
          <p:nvPr/>
        </p:nvSpPr>
        <p:spPr>
          <a:xfrm>
            <a:off x="1317308" y="7362349"/>
            <a:ext cx="12770644" cy="248007"/>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Show how ML aids sports organisations in performance planning.</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4260" y="1086326"/>
            <a:ext cx="2658070" cy="332303"/>
          </a:xfrm>
          <a:prstGeom prst="rect">
            <a:avLst/>
          </a:prstGeom>
          <a:noFill/>
          <a:ln/>
        </p:spPr>
        <p:txBody>
          <a:bodyPr wrap="none" lIns="0" tIns="0" rIns="0" bIns="0" rtlCol="0" anchor="t"/>
          <a:lstStyle/>
          <a:p>
            <a:pPr marL="0" indent="0" algn="l">
              <a:lnSpc>
                <a:spcPts val="2600"/>
              </a:lnSpc>
              <a:buNone/>
            </a:pPr>
            <a:endParaRPr lang="en-US" sz="2050" dirty="0"/>
          </a:p>
        </p:txBody>
      </p:sp>
      <p:sp>
        <p:nvSpPr>
          <p:cNvPr id="3" name="Text 1"/>
          <p:cNvSpPr/>
          <p:nvPr/>
        </p:nvSpPr>
        <p:spPr>
          <a:xfrm>
            <a:off x="744260" y="1503640"/>
            <a:ext cx="12426553" cy="664488"/>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Motivation: The Data-Driven Evolution of Sports</a:t>
            </a:r>
            <a:endParaRPr lang="en-US" sz="4150" dirty="0"/>
          </a:p>
        </p:txBody>
      </p:sp>
      <p:sp>
        <p:nvSpPr>
          <p:cNvPr id="4" name="Text 2"/>
          <p:cNvSpPr/>
          <p:nvPr/>
        </p:nvSpPr>
        <p:spPr>
          <a:xfrm>
            <a:off x="744260" y="2487097"/>
            <a:ext cx="13141881" cy="68032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Sports performance is now heavily influenced by data and analytics. Top leagues globally leverage data science and machine learning for competitive advantage.</a:t>
            </a:r>
            <a:endParaRPr lang="en-US" sz="16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60" y="3406616"/>
            <a:ext cx="637937" cy="637937"/>
          </a:xfrm>
          <a:prstGeom prst="rect">
            <a:avLst/>
          </a:prstGeom>
        </p:spPr>
      </p:pic>
      <p:sp>
        <p:nvSpPr>
          <p:cNvPr id="6" name="Text 3"/>
          <p:cNvSpPr/>
          <p:nvPr/>
        </p:nvSpPr>
        <p:spPr>
          <a:xfrm>
            <a:off x="1647944" y="3585924"/>
            <a:ext cx="3168729" cy="33230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Optimal Player Selection</a:t>
            </a:r>
            <a:endParaRPr lang="en-US" sz="2050" dirty="0"/>
          </a:p>
        </p:txBody>
      </p:sp>
      <p:sp>
        <p:nvSpPr>
          <p:cNvPr id="7" name="Text 4"/>
          <p:cNvSpPr/>
          <p:nvPr/>
        </p:nvSpPr>
        <p:spPr>
          <a:xfrm>
            <a:off x="1647944" y="4045744"/>
            <a:ext cx="3299698" cy="68032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Data-backed choices for stronger team rosters.</a:t>
            </a:r>
            <a:endParaRPr lang="en-US" sz="16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3390" y="3406616"/>
            <a:ext cx="637937" cy="637937"/>
          </a:xfrm>
          <a:prstGeom prst="rect">
            <a:avLst/>
          </a:prstGeom>
        </p:spPr>
      </p:pic>
      <p:sp>
        <p:nvSpPr>
          <p:cNvPr id="9" name="Text 5"/>
          <p:cNvSpPr/>
          <p:nvPr/>
        </p:nvSpPr>
        <p:spPr>
          <a:xfrm>
            <a:off x="6117074" y="3585924"/>
            <a:ext cx="2707600" cy="33230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Reduced Bias &amp; Error</a:t>
            </a:r>
            <a:endParaRPr lang="en-US" sz="2050" dirty="0"/>
          </a:p>
        </p:txBody>
      </p:sp>
      <p:sp>
        <p:nvSpPr>
          <p:cNvPr id="10" name="Text 6"/>
          <p:cNvSpPr/>
          <p:nvPr/>
        </p:nvSpPr>
        <p:spPr>
          <a:xfrm>
            <a:off x="6117074" y="4045744"/>
            <a:ext cx="3299817" cy="68032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Minimising human subjectivity in decision-making.</a:t>
            </a:r>
            <a:endParaRPr lang="en-US" sz="165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2639" y="3406616"/>
            <a:ext cx="637937" cy="637937"/>
          </a:xfrm>
          <a:prstGeom prst="rect">
            <a:avLst/>
          </a:prstGeom>
        </p:spPr>
      </p:pic>
      <p:sp>
        <p:nvSpPr>
          <p:cNvPr id="12" name="Text 7"/>
          <p:cNvSpPr/>
          <p:nvPr/>
        </p:nvSpPr>
        <p:spPr>
          <a:xfrm>
            <a:off x="10586323" y="3585924"/>
            <a:ext cx="3299698" cy="664607"/>
          </a:xfrm>
          <a:prstGeom prst="rect">
            <a:avLst/>
          </a:prstGeom>
          <a:noFill/>
          <a:ln/>
        </p:spPr>
        <p:txBody>
          <a:bodyPr wrap="squar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Enhanced Training Regimens</a:t>
            </a:r>
            <a:endParaRPr lang="en-US" sz="2050" dirty="0"/>
          </a:p>
        </p:txBody>
      </p:sp>
      <p:sp>
        <p:nvSpPr>
          <p:cNvPr id="13" name="Text 8"/>
          <p:cNvSpPr/>
          <p:nvPr/>
        </p:nvSpPr>
        <p:spPr>
          <a:xfrm>
            <a:off x="10586323" y="4378047"/>
            <a:ext cx="3299698" cy="68032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Personalised programmes based on performance insights.</a:t>
            </a:r>
            <a:endParaRPr lang="en-US" sz="1650" dirty="0"/>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260" y="5483662"/>
            <a:ext cx="637937" cy="637937"/>
          </a:xfrm>
          <a:prstGeom prst="rect">
            <a:avLst/>
          </a:prstGeom>
        </p:spPr>
      </p:pic>
      <p:sp>
        <p:nvSpPr>
          <p:cNvPr id="15" name="Text 9"/>
          <p:cNvSpPr/>
          <p:nvPr/>
        </p:nvSpPr>
        <p:spPr>
          <a:xfrm>
            <a:off x="1647944" y="5662970"/>
            <a:ext cx="2658070" cy="332303"/>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Injury Prevention</a:t>
            </a:r>
            <a:endParaRPr lang="en-US" sz="2050" dirty="0"/>
          </a:p>
        </p:txBody>
      </p:sp>
      <p:sp>
        <p:nvSpPr>
          <p:cNvPr id="16" name="Text 10"/>
          <p:cNvSpPr/>
          <p:nvPr/>
        </p:nvSpPr>
        <p:spPr>
          <a:xfrm>
            <a:off x="1647944" y="6122789"/>
            <a:ext cx="3299698" cy="1020485"/>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Early identification of performance drops signalling potential risks.</a:t>
            </a:r>
            <a:endParaRPr lang="en-US" sz="1650" dirty="0"/>
          </a:p>
        </p:txBody>
      </p:sp>
      <p:pic>
        <p:nvPicPr>
          <p:cNvPr id="1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3390" y="5483662"/>
            <a:ext cx="637937" cy="637937"/>
          </a:xfrm>
          <a:prstGeom prst="rect">
            <a:avLst/>
          </a:prstGeom>
        </p:spPr>
      </p:pic>
      <p:sp>
        <p:nvSpPr>
          <p:cNvPr id="18" name="Text 11"/>
          <p:cNvSpPr/>
          <p:nvPr/>
        </p:nvSpPr>
        <p:spPr>
          <a:xfrm>
            <a:off x="6117074" y="5662970"/>
            <a:ext cx="3299817" cy="664607"/>
          </a:xfrm>
          <a:prstGeom prst="rect">
            <a:avLst/>
          </a:prstGeom>
          <a:noFill/>
          <a:ln/>
        </p:spPr>
        <p:txBody>
          <a:bodyPr wrap="squar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Improved Match Strategies</a:t>
            </a:r>
            <a:endParaRPr lang="en-US" sz="2050" dirty="0"/>
          </a:p>
        </p:txBody>
      </p:sp>
      <p:sp>
        <p:nvSpPr>
          <p:cNvPr id="19" name="Text 12"/>
          <p:cNvSpPr/>
          <p:nvPr/>
        </p:nvSpPr>
        <p:spPr>
          <a:xfrm>
            <a:off x="6117074" y="6455093"/>
            <a:ext cx="3299817" cy="68032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Tactical advantages derived from predictive analytics.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3285" y="442555"/>
            <a:ext cx="2011680" cy="251460"/>
          </a:xfrm>
          <a:prstGeom prst="rect">
            <a:avLst/>
          </a:prstGeom>
          <a:noFill/>
          <a:ln/>
        </p:spPr>
        <p:txBody>
          <a:bodyPr wrap="none" lIns="0" tIns="0" rIns="0" bIns="0" rtlCol="0" anchor="t"/>
          <a:lstStyle/>
          <a:p>
            <a:pPr marL="0" indent="0" algn="l">
              <a:lnSpc>
                <a:spcPts val="1950"/>
              </a:lnSpc>
              <a:buNone/>
            </a:pPr>
            <a:endParaRPr lang="en-US" sz="1550" dirty="0"/>
          </a:p>
        </p:txBody>
      </p:sp>
      <p:sp>
        <p:nvSpPr>
          <p:cNvPr id="3" name="Text 1"/>
          <p:cNvSpPr/>
          <p:nvPr/>
        </p:nvSpPr>
        <p:spPr>
          <a:xfrm>
            <a:off x="563285" y="758309"/>
            <a:ext cx="5220653" cy="502801"/>
          </a:xfrm>
          <a:prstGeom prst="rect">
            <a:avLst/>
          </a:prstGeom>
          <a:noFill/>
          <a:ln/>
        </p:spPr>
        <p:txBody>
          <a:bodyPr wrap="none" lIns="0" tIns="0" rIns="0" bIns="0" rtlCol="0" anchor="t"/>
          <a:lstStyle/>
          <a:p>
            <a:pPr marL="0" indent="0" algn="l">
              <a:lnSpc>
                <a:spcPts val="3950"/>
              </a:lnSpc>
              <a:buNone/>
            </a:pPr>
            <a:r>
              <a:rPr lang="en-US" sz="3150" b="1" dirty="0">
                <a:solidFill>
                  <a:srgbClr val="000000"/>
                </a:solidFill>
                <a:latin typeface="Inter Bold" pitchFamily="34" charset="0"/>
                <a:ea typeface="Inter Bold" pitchFamily="34" charset="-122"/>
                <a:cs typeface="Inter Bold" pitchFamily="34" charset="-120"/>
              </a:rPr>
              <a:t>Mathematical Foundations</a:t>
            </a:r>
            <a:endParaRPr lang="en-US" sz="3150" dirty="0"/>
          </a:p>
        </p:txBody>
      </p:sp>
      <p:sp>
        <p:nvSpPr>
          <p:cNvPr id="4" name="Text 2"/>
          <p:cNvSpPr/>
          <p:nvPr/>
        </p:nvSpPr>
        <p:spPr>
          <a:xfrm>
            <a:off x="563285" y="1663303"/>
            <a:ext cx="3485674" cy="301823"/>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Inter Bold" pitchFamily="34" charset="0"/>
                <a:ea typeface="Inter Bold" pitchFamily="34" charset="-122"/>
                <a:cs typeface="Inter Bold" pitchFamily="34" charset="-120"/>
              </a:rPr>
              <a:t>A. Machine Learning Concept</a:t>
            </a:r>
            <a:endParaRPr lang="en-US" sz="1900" dirty="0"/>
          </a:p>
        </p:txBody>
      </p:sp>
      <p:sp>
        <p:nvSpPr>
          <p:cNvPr id="5" name="Text 3"/>
          <p:cNvSpPr/>
          <p:nvPr/>
        </p:nvSpPr>
        <p:spPr>
          <a:xfrm>
            <a:off x="563285" y="2125980"/>
            <a:ext cx="6555581" cy="103012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Machine Learning operates on the principle of training a system with historical data to predict new outcomes. This project employs </a:t>
            </a:r>
            <a:r>
              <a:rPr lang="en-US" sz="1250" b="1" dirty="0">
                <a:solidFill>
                  <a:srgbClr val="272525"/>
                </a:solidFill>
                <a:latin typeface="Inter" pitchFamily="34" charset="0"/>
                <a:ea typeface="Inter" pitchFamily="34" charset="-122"/>
                <a:cs typeface="Inter" pitchFamily="34" charset="-120"/>
              </a:rPr>
              <a:t>Supervised Learning</a:t>
            </a:r>
            <a:r>
              <a:rPr lang="en-US" sz="1250" dirty="0">
                <a:solidFill>
                  <a:srgbClr val="272525"/>
                </a:solidFill>
                <a:latin typeface="Inter" pitchFamily="34" charset="0"/>
                <a:ea typeface="Inter" pitchFamily="34" charset="-122"/>
                <a:cs typeface="Inter" pitchFamily="34" charset="-120"/>
              </a:rPr>
              <a:t>, where input features (e.g., runs, strike rate, fitness score) are mapped to known output labels (e.g., good or poor performance).</a:t>
            </a:r>
            <a:endParaRPr lang="en-US" sz="1250" dirty="0"/>
          </a:p>
        </p:txBody>
      </p:sp>
      <p:pic>
        <p:nvPicPr>
          <p:cNvPr id="6" name="Image 0" descr="preencoded.png"/>
          <p:cNvPicPr>
            <a:picLocks noChangeAspect="1"/>
          </p:cNvPicPr>
          <p:nvPr/>
        </p:nvPicPr>
        <p:blipFill>
          <a:blip r:embed="rId3"/>
          <a:stretch>
            <a:fillRect/>
          </a:stretch>
        </p:blipFill>
        <p:spPr>
          <a:xfrm>
            <a:off x="563285" y="3337084"/>
            <a:ext cx="6555581" cy="4916686"/>
          </a:xfrm>
          <a:prstGeom prst="rect">
            <a:avLst/>
          </a:prstGeom>
        </p:spPr>
      </p:pic>
      <p:sp>
        <p:nvSpPr>
          <p:cNvPr id="7" name="Text 4"/>
          <p:cNvSpPr/>
          <p:nvPr/>
        </p:nvSpPr>
        <p:spPr>
          <a:xfrm>
            <a:off x="7519154" y="1663303"/>
            <a:ext cx="2602468" cy="301823"/>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Inter Bold" pitchFamily="34" charset="0"/>
                <a:ea typeface="Inter Bold" pitchFamily="34" charset="-122"/>
                <a:cs typeface="Inter Bold" pitchFamily="34" charset="-120"/>
              </a:rPr>
              <a:t>B. Logistic Regression</a:t>
            </a:r>
            <a:endParaRPr lang="en-US" sz="1900" dirty="0"/>
          </a:p>
        </p:txBody>
      </p:sp>
      <p:sp>
        <p:nvSpPr>
          <p:cNvPr id="8" name="Text 5"/>
          <p:cNvSpPr/>
          <p:nvPr/>
        </p:nvSpPr>
        <p:spPr>
          <a:xfrm>
            <a:off x="7519154" y="2125980"/>
            <a:ext cx="6555581" cy="7725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Logistic Regression is a statistical classification model that predicts a probability between 0 and 1, subsequently categorising outcomes into two classes. For this project:</a:t>
            </a:r>
            <a:endParaRPr lang="en-US" sz="1250" dirty="0"/>
          </a:p>
        </p:txBody>
      </p:sp>
      <p:sp>
        <p:nvSpPr>
          <p:cNvPr id="9" name="Text 6"/>
          <p:cNvSpPr/>
          <p:nvPr/>
        </p:nvSpPr>
        <p:spPr>
          <a:xfrm>
            <a:off x="7519154" y="3043357"/>
            <a:ext cx="6555581" cy="257532"/>
          </a:xfrm>
          <a:prstGeom prst="rect">
            <a:avLst/>
          </a:prstGeom>
          <a:noFill/>
          <a:ln/>
        </p:spPr>
        <p:txBody>
          <a:bodyPr wrap="none" lIns="0" tIns="0" rIns="0" bIns="0" rtlCol="0" anchor="t"/>
          <a:lstStyle/>
          <a:p>
            <a:pPr marL="0" indent="0" algn="l">
              <a:lnSpc>
                <a:spcPts val="2000"/>
              </a:lnSpc>
              <a:buNone/>
            </a:pPr>
            <a:r>
              <a:rPr lang="en-US" sz="1250" b="1" dirty="0">
                <a:solidFill>
                  <a:srgbClr val="272525"/>
                </a:solidFill>
                <a:latin typeface="Inter" pitchFamily="34" charset="0"/>
                <a:ea typeface="Inter" pitchFamily="34" charset="-122"/>
                <a:cs typeface="Inter" pitchFamily="34" charset="-120"/>
              </a:rPr>
              <a:t>Mathematical Model:</a:t>
            </a:r>
            <a:endParaRPr lang="en-US" sz="1250" dirty="0"/>
          </a:p>
        </p:txBody>
      </p:sp>
      <p:sp>
        <p:nvSpPr>
          <p:cNvPr id="10" name="Text 7"/>
          <p:cNvSpPr/>
          <p:nvPr/>
        </p:nvSpPr>
        <p:spPr>
          <a:xfrm>
            <a:off x="7519154" y="3504486"/>
            <a:ext cx="6555581" cy="461963"/>
          </a:xfrm>
          <a:prstGeom prst="rect">
            <a:avLst/>
          </a:prstGeom>
          <a:noFill/>
          <a:ln/>
        </p:spPr>
        <p:txBody>
          <a:bodyPr wrap="square" lIns="0" tIns="0" rIns="0" bIns="0" rtlCol="0" anchor="t"/>
          <a:lstStyle/>
          <a:p>
            <a:pPr marL="0" indent="0" algn="l">
              <a:lnSpc>
                <a:spcPts val="2250"/>
              </a:lnSpc>
              <a:buNone/>
            </a:pPr>
            <a:endParaRPr lang="en-US" sz="1400" dirty="0"/>
          </a:p>
        </p:txBody>
      </p:sp>
      <p:pic>
        <p:nvPicPr>
          <p:cNvPr id="11" name="Image 1" descr="preencoded.png"/>
          <p:cNvPicPr>
            <a:picLocks noChangeAspect="1"/>
          </p:cNvPicPr>
          <p:nvPr/>
        </p:nvPicPr>
        <p:blipFill>
          <a:blip r:embed="rId4"/>
          <a:stretch>
            <a:fillRect/>
          </a:stretch>
        </p:blipFill>
        <p:spPr>
          <a:xfrm>
            <a:off x="7519154" y="3504486"/>
            <a:ext cx="6555581" cy="461963"/>
          </a:xfrm>
          <a:prstGeom prst="rect">
            <a:avLst/>
          </a:prstGeom>
        </p:spPr>
      </p:pic>
      <p:sp>
        <p:nvSpPr>
          <p:cNvPr id="12" name="Text 8"/>
          <p:cNvSpPr/>
          <p:nvPr/>
        </p:nvSpPr>
        <p:spPr>
          <a:xfrm>
            <a:off x="7519154" y="4170045"/>
            <a:ext cx="6555581" cy="25753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Y = 1</a:t>
            </a:r>
            <a:r>
              <a:rPr lang="en-US" sz="1250" dirty="0">
                <a:solidFill>
                  <a:srgbClr val="272525"/>
                </a:solidFill>
                <a:latin typeface="Inter" pitchFamily="34" charset="0"/>
                <a:ea typeface="Inter" pitchFamily="34" charset="-122"/>
                <a:cs typeface="Inter" pitchFamily="34" charset="-120"/>
              </a:rPr>
              <a:t> → Good Performance</a:t>
            </a:r>
            <a:endParaRPr lang="en-US" sz="1250" dirty="0"/>
          </a:p>
        </p:txBody>
      </p:sp>
      <p:sp>
        <p:nvSpPr>
          <p:cNvPr id="13" name="Text 9"/>
          <p:cNvSpPr/>
          <p:nvPr/>
        </p:nvSpPr>
        <p:spPr>
          <a:xfrm>
            <a:off x="7519154" y="4483894"/>
            <a:ext cx="6555581" cy="25753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X</a:t>
            </a:r>
            <a:r>
              <a:rPr lang="en-US" sz="1250" dirty="0">
                <a:solidFill>
                  <a:srgbClr val="272525"/>
                </a:solidFill>
                <a:latin typeface="Inter" pitchFamily="34" charset="0"/>
                <a:ea typeface="Inter" pitchFamily="34" charset="-122"/>
                <a:cs typeface="Inter" pitchFamily="34" charset="-120"/>
              </a:rPr>
              <a:t> → Input features</a:t>
            </a:r>
            <a:endParaRPr lang="en-US" sz="1250" dirty="0"/>
          </a:p>
        </p:txBody>
      </p:sp>
      <p:sp>
        <p:nvSpPr>
          <p:cNvPr id="14" name="Text 10"/>
          <p:cNvSpPr/>
          <p:nvPr/>
        </p:nvSpPr>
        <p:spPr>
          <a:xfrm>
            <a:off x="7519154" y="4797743"/>
            <a:ext cx="6555581" cy="25753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b</a:t>
            </a:r>
            <a:r>
              <a:rPr lang="en-US" sz="1250" dirty="0">
                <a:solidFill>
                  <a:srgbClr val="272525"/>
                </a:solidFill>
                <a:latin typeface="Inter" pitchFamily="34" charset="0"/>
                <a:ea typeface="Inter" pitchFamily="34" charset="-122"/>
                <a:cs typeface="Inter" pitchFamily="34" charset="-120"/>
              </a:rPr>
              <a:t> → Weights learned from data</a:t>
            </a:r>
            <a:endParaRPr lang="en-US" sz="1250" dirty="0"/>
          </a:p>
        </p:txBody>
      </p:sp>
      <p:sp>
        <p:nvSpPr>
          <p:cNvPr id="15" name="Text 11"/>
          <p:cNvSpPr/>
          <p:nvPr/>
        </p:nvSpPr>
        <p:spPr>
          <a:xfrm>
            <a:off x="7519154" y="5200055"/>
            <a:ext cx="6555581" cy="257532"/>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 probability greater than 0.5 classifies a player as "GOOD", otherwise "POOR".</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8517" y="407432"/>
            <a:ext cx="9292471" cy="462915"/>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Evaluation Metrics: Measuring Model Effectiveness</a:t>
            </a:r>
            <a:endParaRPr lang="en-US" sz="2900" dirty="0"/>
          </a:p>
        </p:txBody>
      </p:sp>
      <p:sp>
        <p:nvSpPr>
          <p:cNvPr id="3" name="Text 1"/>
          <p:cNvSpPr/>
          <p:nvPr/>
        </p:nvSpPr>
        <p:spPr>
          <a:xfrm>
            <a:off x="518517" y="1166693"/>
            <a:ext cx="13593366" cy="237173"/>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To rigorously assess the predictive model's performance, two key metrics are utilised:</a:t>
            </a:r>
            <a:endParaRPr lang="en-US" sz="1150" dirty="0"/>
          </a:p>
        </p:txBody>
      </p:sp>
      <p:sp>
        <p:nvSpPr>
          <p:cNvPr id="4" name="Shape 2"/>
          <p:cNvSpPr/>
          <p:nvPr/>
        </p:nvSpPr>
        <p:spPr>
          <a:xfrm>
            <a:off x="518517" y="1792724"/>
            <a:ext cx="6722626" cy="7068979"/>
          </a:xfrm>
          <a:prstGeom prst="roundRect">
            <a:avLst>
              <a:gd name="adj" fmla="val 1088"/>
            </a:avLst>
          </a:prstGeom>
          <a:solidFill>
            <a:srgbClr val="FFFFFF"/>
          </a:solidFill>
          <a:ln/>
        </p:spPr>
      </p:sp>
      <p:sp>
        <p:nvSpPr>
          <p:cNvPr id="5" name="Shape 3"/>
          <p:cNvSpPr/>
          <p:nvPr/>
        </p:nvSpPr>
        <p:spPr>
          <a:xfrm>
            <a:off x="518517" y="1777484"/>
            <a:ext cx="6722626" cy="60960"/>
          </a:xfrm>
          <a:prstGeom prst="roundRect">
            <a:avLst>
              <a:gd name="adj" fmla="val 102090"/>
            </a:avLst>
          </a:prstGeom>
          <a:solidFill>
            <a:srgbClr val="4950BC"/>
          </a:solidFill>
          <a:ln/>
        </p:spPr>
      </p:sp>
      <p:sp>
        <p:nvSpPr>
          <p:cNvPr id="6" name="Shape 4"/>
          <p:cNvSpPr/>
          <p:nvPr/>
        </p:nvSpPr>
        <p:spPr>
          <a:xfrm>
            <a:off x="3657540" y="1570553"/>
            <a:ext cx="444460" cy="444460"/>
          </a:xfrm>
          <a:prstGeom prst="roundRect">
            <a:avLst>
              <a:gd name="adj" fmla="val 205733"/>
            </a:avLst>
          </a:prstGeom>
          <a:solidFill>
            <a:srgbClr val="4950BC"/>
          </a:solidFill>
          <a:ln/>
        </p:spPr>
      </p:sp>
      <p:sp>
        <p:nvSpPr>
          <p:cNvPr id="7" name="Text 5"/>
          <p:cNvSpPr/>
          <p:nvPr/>
        </p:nvSpPr>
        <p:spPr>
          <a:xfrm>
            <a:off x="3790890" y="1681639"/>
            <a:ext cx="177760" cy="222171"/>
          </a:xfrm>
          <a:prstGeom prst="rect">
            <a:avLst/>
          </a:prstGeom>
          <a:noFill/>
          <a:ln/>
        </p:spPr>
        <p:txBody>
          <a:bodyPr wrap="none" lIns="0" tIns="0" rIns="0" bIns="0" rtlCol="0" anchor="t"/>
          <a:lstStyle/>
          <a:p>
            <a:pPr marL="0" indent="0" algn="l">
              <a:lnSpc>
                <a:spcPts val="2200"/>
              </a:lnSpc>
              <a:buNone/>
            </a:pPr>
            <a:r>
              <a:rPr lang="en-US" sz="1400" b="1" dirty="0">
                <a:solidFill>
                  <a:srgbClr val="FFFFFF"/>
                </a:solidFill>
                <a:latin typeface="Inter Bold" pitchFamily="34" charset="0"/>
                <a:ea typeface="Inter Bold" pitchFamily="34" charset="-122"/>
                <a:cs typeface="Inter Bold" pitchFamily="34" charset="-120"/>
              </a:rPr>
              <a:t>1</a:t>
            </a:r>
            <a:endParaRPr lang="en-US" sz="1400" dirty="0"/>
          </a:p>
        </p:txBody>
      </p:sp>
      <p:sp>
        <p:nvSpPr>
          <p:cNvPr id="8" name="Text 6"/>
          <p:cNvSpPr/>
          <p:nvPr/>
        </p:nvSpPr>
        <p:spPr>
          <a:xfrm>
            <a:off x="681871" y="2163128"/>
            <a:ext cx="2222540"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Accuracy</a:t>
            </a:r>
            <a:endParaRPr lang="en-US" sz="1750" dirty="0"/>
          </a:p>
        </p:txBody>
      </p:sp>
      <p:sp>
        <p:nvSpPr>
          <p:cNvPr id="9" name="Text 7"/>
          <p:cNvSpPr/>
          <p:nvPr/>
        </p:nvSpPr>
        <p:spPr>
          <a:xfrm>
            <a:off x="681871" y="2529721"/>
            <a:ext cx="6395918" cy="474345"/>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This metric quantifies the proportion of correct predictions made by the model out of the total predictions.</a:t>
            </a:r>
            <a:endParaRPr lang="en-US" sz="1150" dirty="0"/>
          </a:p>
        </p:txBody>
      </p:sp>
      <p:sp>
        <p:nvSpPr>
          <p:cNvPr id="10" name="Text 8"/>
          <p:cNvSpPr/>
          <p:nvPr/>
        </p:nvSpPr>
        <p:spPr>
          <a:xfrm>
            <a:off x="681871" y="3191589"/>
            <a:ext cx="6395918" cy="414933"/>
          </a:xfrm>
          <a:prstGeom prst="rect">
            <a:avLst/>
          </a:prstGeom>
          <a:noFill/>
          <a:ln/>
        </p:spPr>
        <p:txBody>
          <a:bodyPr wrap="square" lIns="0" tIns="0" rIns="0" bIns="0" rtlCol="0" anchor="t"/>
          <a:lstStyle/>
          <a:p>
            <a:pPr marL="0" indent="0" algn="l">
              <a:lnSpc>
                <a:spcPts val="2100"/>
              </a:lnSpc>
              <a:buNone/>
            </a:pPr>
            <a:endParaRPr lang="en-US" sz="1300" dirty="0"/>
          </a:p>
        </p:txBody>
      </p:sp>
      <p:pic>
        <p:nvPicPr>
          <p:cNvPr id="11" name="Image 0" descr="preencoded.png"/>
          <p:cNvPicPr>
            <a:picLocks noChangeAspect="1"/>
          </p:cNvPicPr>
          <p:nvPr/>
        </p:nvPicPr>
        <p:blipFill>
          <a:blip r:embed="rId3"/>
          <a:stretch>
            <a:fillRect/>
          </a:stretch>
        </p:blipFill>
        <p:spPr>
          <a:xfrm>
            <a:off x="681871" y="3191589"/>
            <a:ext cx="6395918" cy="414933"/>
          </a:xfrm>
          <a:prstGeom prst="rect">
            <a:avLst/>
          </a:prstGeom>
        </p:spPr>
      </p:pic>
      <p:sp>
        <p:nvSpPr>
          <p:cNvPr id="12" name="Shape 9"/>
          <p:cNvSpPr/>
          <p:nvPr/>
        </p:nvSpPr>
        <p:spPr>
          <a:xfrm>
            <a:off x="7389257" y="1792724"/>
            <a:ext cx="6722626" cy="7068979"/>
          </a:xfrm>
          <a:prstGeom prst="roundRect">
            <a:avLst>
              <a:gd name="adj" fmla="val 1088"/>
            </a:avLst>
          </a:prstGeom>
          <a:solidFill>
            <a:srgbClr val="FFFFFF"/>
          </a:solidFill>
          <a:ln/>
        </p:spPr>
      </p:sp>
      <p:sp>
        <p:nvSpPr>
          <p:cNvPr id="13" name="Shape 10"/>
          <p:cNvSpPr/>
          <p:nvPr/>
        </p:nvSpPr>
        <p:spPr>
          <a:xfrm>
            <a:off x="7389257" y="1777484"/>
            <a:ext cx="6722626" cy="60960"/>
          </a:xfrm>
          <a:prstGeom prst="roundRect">
            <a:avLst>
              <a:gd name="adj" fmla="val 102090"/>
            </a:avLst>
          </a:prstGeom>
          <a:solidFill>
            <a:srgbClr val="4950BC"/>
          </a:solidFill>
          <a:ln/>
        </p:spPr>
      </p:sp>
      <p:sp>
        <p:nvSpPr>
          <p:cNvPr id="14" name="Shape 11"/>
          <p:cNvSpPr/>
          <p:nvPr/>
        </p:nvSpPr>
        <p:spPr>
          <a:xfrm>
            <a:off x="10528280" y="1570553"/>
            <a:ext cx="444460" cy="444460"/>
          </a:xfrm>
          <a:prstGeom prst="roundRect">
            <a:avLst>
              <a:gd name="adj" fmla="val 205733"/>
            </a:avLst>
          </a:prstGeom>
          <a:solidFill>
            <a:srgbClr val="4950BC"/>
          </a:solidFill>
          <a:ln/>
        </p:spPr>
      </p:sp>
      <p:sp>
        <p:nvSpPr>
          <p:cNvPr id="15" name="Text 12"/>
          <p:cNvSpPr/>
          <p:nvPr/>
        </p:nvSpPr>
        <p:spPr>
          <a:xfrm>
            <a:off x="10661630" y="1681639"/>
            <a:ext cx="177760" cy="222171"/>
          </a:xfrm>
          <a:prstGeom prst="rect">
            <a:avLst/>
          </a:prstGeom>
          <a:noFill/>
          <a:ln/>
        </p:spPr>
        <p:txBody>
          <a:bodyPr wrap="none" lIns="0" tIns="0" rIns="0" bIns="0" rtlCol="0" anchor="t"/>
          <a:lstStyle/>
          <a:p>
            <a:pPr marL="0" indent="0" algn="l">
              <a:lnSpc>
                <a:spcPts val="2200"/>
              </a:lnSpc>
              <a:buNone/>
            </a:pPr>
            <a:r>
              <a:rPr lang="en-US" sz="1400" b="1" dirty="0">
                <a:solidFill>
                  <a:srgbClr val="FFFFFF"/>
                </a:solidFill>
                <a:latin typeface="Inter Bold" pitchFamily="34" charset="0"/>
                <a:ea typeface="Inter Bold" pitchFamily="34" charset="-122"/>
                <a:cs typeface="Inter Bold" pitchFamily="34" charset="-120"/>
              </a:rPr>
              <a:t>2</a:t>
            </a:r>
            <a:endParaRPr lang="en-US" sz="1400" dirty="0"/>
          </a:p>
        </p:txBody>
      </p:sp>
      <p:sp>
        <p:nvSpPr>
          <p:cNvPr id="16" name="Text 13"/>
          <p:cNvSpPr/>
          <p:nvPr/>
        </p:nvSpPr>
        <p:spPr>
          <a:xfrm>
            <a:off x="7552611" y="2163128"/>
            <a:ext cx="2222540" cy="27777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Inter Bold" pitchFamily="34" charset="0"/>
                <a:ea typeface="Inter Bold" pitchFamily="34" charset="-122"/>
                <a:cs typeface="Inter Bold" pitchFamily="34" charset="-120"/>
              </a:rPr>
              <a:t>Confusion Matrix</a:t>
            </a:r>
            <a:endParaRPr lang="en-US" sz="1750" dirty="0"/>
          </a:p>
        </p:txBody>
      </p:sp>
      <p:sp>
        <p:nvSpPr>
          <p:cNvPr id="17" name="Text 14"/>
          <p:cNvSpPr/>
          <p:nvPr/>
        </p:nvSpPr>
        <p:spPr>
          <a:xfrm>
            <a:off x="7552611" y="2529721"/>
            <a:ext cx="6395918" cy="71151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A table used to describe the performance of a classification model on a set of test data for which the true values are known. It visually summarises correct and incorrect classifications.</a:t>
            </a:r>
            <a:endParaRPr lang="en-US" sz="1150" dirty="0"/>
          </a:p>
        </p:txBody>
      </p:sp>
      <p:pic>
        <p:nvPicPr>
          <p:cNvPr id="18" name="Image 1" descr="preencoded.png"/>
          <p:cNvPicPr>
            <a:picLocks noChangeAspect="1"/>
          </p:cNvPicPr>
          <p:nvPr/>
        </p:nvPicPr>
        <p:blipFill>
          <a:blip r:embed="rId4"/>
          <a:stretch>
            <a:fillRect/>
          </a:stretch>
        </p:blipFill>
        <p:spPr>
          <a:xfrm>
            <a:off x="7552551" y="3241239"/>
            <a:ext cx="6395918" cy="5290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1417558" cy="177165"/>
          </a:xfrm>
          <a:prstGeom prst="rect">
            <a:avLst/>
          </a:prstGeom>
          <a:noFill/>
          <a:ln/>
        </p:spPr>
        <p:txBody>
          <a:bodyPr wrap="none" lIns="0" tIns="0" rIns="0" bIns="0" rtlCol="0" anchor="t"/>
          <a:lstStyle/>
          <a:p>
            <a:pPr marL="0" indent="0" algn="l">
              <a:lnSpc>
                <a:spcPts val="1350"/>
              </a:lnSpc>
              <a:buNone/>
            </a:pPr>
            <a:endParaRPr lang="en-US" sz="1100" dirty="0"/>
          </a:p>
        </p:txBody>
      </p:sp>
      <p:sp>
        <p:nvSpPr>
          <p:cNvPr id="3" name="Text 1"/>
          <p:cNvSpPr/>
          <p:nvPr/>
        </p:nvSpPr>
        <p:spPr>
          <a:xfrm>
            <a:off x="396835" y="534352"/>
            <a:ext cx="5380196"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Programming Implementation (Python)</a:t>
            </a:r>
            <a:endParaRPr lang="en-US" sz="2200" dirty="0"/>
          </a:p>
        </p:txBody>
      </p:sp>
      <p:sp>
        <p:nvSpPr>
          <p:cNvPr id="4" name="Text 2"/>
          <p:cNvSpPr/>
          <p:nvPr/>
        </p:nvSpPr>
        <p:spPr>
          <a:xfrm>
            <a:off x="396835" y="1058704"/>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The core of this project involves Python code to implement the machine learning model. This includes data loading, splitting, scaling, model training, and evaluation.</a:t>
            </a:r>
            <a:endParaRPr lang="en-US" sz="850" dirty="0"/>
          </a:p>
        </p:txBody>
      </p:sp>
      <p:sp>
        <p:nvSpPr>
          <p:cNvPr id="7" name="Text 5"/>
          <p:cNvSpPr/>
          <p:nvPr/>
        </p:nvSpPr>
        <p:spPr>
          <a:xfrm>
            <a:off x="504587" y="1452683"/>
            <a:ext cx="4918751" cy="5423605"/>
          </a:xfrm>
          <a:prstGeom prst="rect">
            <a:avLst/>
          </a:prstGeom>
          <a:noFill/>
          <a:ln/>
        </p:spPr>
        <p:txBody>
          <a:bodyPr wrap="square" lIns="0" tIns="0" rIns="0" bIns="0" rtlCol="0" anchor="t"/>
          <a:lstStyle/>
          <a:p>
            <a:pPr>
              <a:lnSpc>
                <a:spcPts val="1400"/>
              </a:lnSpc>
            </a:pPr>
            <a:r>
              <a:rPr lang="en-US" sz="700" dirty="0">
                <a:solidFill>
                  <a:srgbClr val="272525"/>
                </a:solidFill>
                <a:latin typeface="Consolas" pitchFamily="34" charset="0"/>
                <a:ea typeface="Consolas" pitchFamily="34" charset="-122"/>
                <a:cs typeface="Consolas" pitchFamily="34" charset="-120"/>
              </a:rPr>
              <a:t># Import libraries</a:t>
            </a:r>
          </a:p>
          <a:p>
            <a:pPr>
              <a:lnSpc>
                <a:spcPts val="1400"/>
              </a:lnSpc>
            </a:pPr>
            <a:r>
              <a:rPr lang="en-US" sz="700" dirty="0">
                <a:solidFill>
                  <a:srgbClr val="272525"/>
                </a:solidFill>
                <a:latin typeface="Consolas" pitchFamily="34" charset="0"/>
                <a:ea typeface="Consolas" pitchFamily="34" charset="-122"/>
                <a:cs typeface="Consolas" pitchFamily="34" charset="-120"/>
              </a:rPr>
              <a:t>import pandas as pd</a:t>
            </a:r>
          </a:p>
          <a:p>
            <a:pPr>
              <a:lnSpc>
                <a:spcPts val="1400"/>
              </a:lnSpc>
            </a:pPr>
            <a:r>
              <a:rPr lang="en-US" sz="700" dirty="0">
                <a:solidFill>
                  <a:srgbClr val="272525"/>
                </a:solidFill>
                <a:latin typeface="Consolas" pitchFamily="34" charset="0"/>
                <a:ea typeface="Consolas" pitchFamily="34" charset="-122"/>
                <a:cs typeface="Consolas" pitchFamily="34" charset="-120"/>
              </a:rPr>
              <a:t>import </a:t>
            </a:r>
            <a:r>
              <a:rPr lang="en-US" sz="700" dirty="0" err="1">
                <a:solidFill>
                  <a:srgbClr val="272525"/>
                </a:solidFill>
                <a:latin typeface="Consolas" pitchFamily="34" charset="0"/>
                <a:ea typeface="Consolas" pitchFamily="34" charset="-122"/>
                <a:cs typeface="Consolas" pitchFamily="34" charset="-120"/>
              </a:rPr>
              <a:t>numpy</a:t>
            </a:r>
            <a:r>
              <a:rPr lang="en-US" sz="700" dirty="0">
                <a:solidFill>
                  <a:srgbClr val="272525"/>
                </a:solidFill>
                <a:latin typeface="Consolas" pitchFamily="34" charset="0"/>
                <a:ea typeface="Consolas" pitchFamily="34" charset="-122"/>
                <a:cs typeface="Consolas" pitchFamily="34" charset="-120"/>
              </a:rPr>
              <a:t> as np</a:t>
            </a:r>
          </a:p>
          <a:p>
            <a:pPr>
              <a:lnSpc>
                <a:spcPts val="1400"/>
              </a:lnSpc>
            </a:pPr>
            <a:r>
              <a:rPr lang="en-US" sz="700" dirty="0">
                <a:solidFill>
                  <a:srgbClr val="272525"/>
                </a:solidFill>
                <a:latin typeface="Consolas" pitchFamily="34" charset="0"/>
                <a:ea typeface="Consolas" pitchFamily="34" charset="-122"/>
                <a:cs typeface="Consolas" pitchFamily="34" charset="-120"/>
              </a:rPr>
              <a:t>import </a:t>
            </a:r>
            <a:r>
              <a:rPr lang="en-US" sz="700" dirty="0" err="1">
                <a:solidFill>
                  <a:srgbClr val="272525"/>
                </a:solidFill>
                <a:latin typeface="Consolas" pitchFamily="34" charset="0"/>
                <a:ea typeface="Consolas" pitchFamily="34" charset="-122"/>
                <a:cs typeface="Consolas" pitchFamily="34" charset="-120"/>
              </a:rPr>
              <a:t>matplotlib.pyplot</a:t>
            </a:r>
            <a:r>
              <a:rPr lang="en-US" sz="700" dirty="0">
                <a:solidFill>
                  <a:srgbClr val="272525"/>
                </a:solidFill>
                <a:latin typeface="Consolas" pitchFamily="34" charset="0"/>
                <a:ea typeface="Consolas" pitchFamily="34" charset="-122"/>
                <a:cs typeface="Consolas" pitchFamily="34" charset="-120"/>
              </a:rPr>
              <a:t> as </a:t>
            </a:r>
            <a:r>
              <a:rPr lang="en-US" sz="700" dirty="0" err="1">
                <a:solidFill>
                  <a:srgbClr val="272525"/>
                </a:solidFill>
                <a:latin typeface="Consolas" pitchFamily="34" charset="0"/>
                <a:ea typeface="Consolas" pitchFamily="34" charset="-122"/>
                <a:cs typeface="Consolas" pitchFamily="34" charset="-120"/>
              </a:rPr>
              <a:t>plt</a:t>
            </a: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a:solidFill>
                  <a:srgbClr val="272525"/>
                </a:solidFill>
                <a:latin typeface="Consolas" pitchFamily="34" charset="0"/>
                <a:ea typeface="Consolas" pitchFamily="34" charset="-122"/>
                <a:cs typeface="Consolas" pitchFamily="34" charset="-120"/>
              </a:rPr>
              <a:t>import seaborn as </a:t>
            </a:r>
            <a:r>
              <a:rPr lang="en-US" sz="700" dirty="0" err="1">
                <a:solidFill>
                  <a:srgbClr val="272525"/>
                </a:solidFill>
                <a:latin typeface="Consolas" pitchFamily="34" charset="0"/>
                <a:ea typeface="Consolas" pitchFamily="34" charset="-122"/>
                <a:cs typeface="Consolas" pitchFamily="34" charset="-120"/>
              </a:rPr>
              <a:t>sns</a:t>
            </a:r>
            <a:endParaRPr lang="en-US" sz="700" dirty="0">
              <a:solidFill>
                <a:srgbClr val="272525"/>
              </a:solidFill>
              <a:latin typeface="Consolas" pitchFamily="34" charset="0"/>
              <a:ea typeface="Consolas" pitchFamily="34" charset="-122"/>
              <a:cs typeface="Consolas" pitchFamily="34" charset="-120"/>
            </a:endParaRPr>
          </a:p>
          <a:p>
            <a:pPr>
              <a:lnSpc>
                <a:spcPts val="1400"/>
              </a:lnSpc>
            </a:pP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a:solidFill>
                  <a:srgbClr val="272525"/>
                </a:solidFill>
                <a:latin typeface="Consolas" pitchFamily="34" charset="0"/>
                <a:ea typeface="Consolas" pitchFamily="34" charset="-122"/>
                <a:cs typeface="Consolas" pitchFamily="34" charset="-120"/>
              </a:rPr>
              <a:t>from </a:t>
            </a:r>
            <a:r>
              <a:rPr lang="en-US" sz="700" dirty="0" err="1">
                <a:solidFill>
                  <a:srgbClr val="272525"/>
                </a:solidFill>
                <a:latin typeface="Consolas" pitchFamily="34" charset="0"/>
                <a:ea typeface="Consolas" pitchFamily="34" charset="-122"/>
                <a:cs typeface="Consolas" pitchFamily="34" charset="-120"/>
              </a:rPr>
              <a:t>sklearn.model_selection</a:t>
            </a:r>
            <a:r>
              <a:rPr lang="en-US" sz="700" dirty="0">
                <a:solidFill>
                  <a:srgbClr val="272525"/>
                </a:solidFill>
                <a:latin typeface="Consolas" pitchFamily="34" charset="0"/>
                <a:ea typeface="Consolas" pitchFamily="34" charset="-122"/>
                <a:cs typeface="Consolas" pitchFamily="34" charset="-120"/>
              </a:rPr>
              <a:t> import </a:t>
            </a:r>
            <a:r>
              <a:rPr lang="en-US" sz="700" dirty="0" err="1">
                <a:solidFill>
                  <a:srgbClr val="272525"/>
                </a:solidFill>
                <a:latin typeface="Consolas" pitchFamily="34" charset="0"/>
                <a:ea typeface="Consolas" pitchFamily="34" charset="-122"/>
                <a:cs typeface="Consolas" pitchFamily="34" charset="-120"/>
              </a:rPr>
              <a:t>train_test_split</a:t>
            </a: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a:solidFill>
                  <a:srgbClr val="272525"/>
                </a:solidFill>
                <a:latin typeface="Consolas" pitchFamily="34" charset="0"/>
                <a:ea typeface="Consolas" pitchFamily="34" charset="-122"/>
                <a:cs typeface="Consolas" pitchFamily="34" charset="-120"/>
              </a:rPr>
              <a:t>from </a:t>
            </a:r>
            <a:r>
              <a:rPr lang="en-US" sz="700" dirty="0" err="1">
                <a:solidFill>
                  <a:srgbClr val="272525"/>
                </a:solidFill>
                <a:latin typeface="Consolas" pitchFamily="34" charset="0"/>
                <a:ea typeface="Consolas" pitchFamily="34" charset="-122"/>
                <a:cs typeface="Consolas" pitchFamily="34" charset="-120"/>
              </a:rPr>
              <a:t>sklearn.ensemble</a:t>
            </a:r>
            <a:r>
              <a:rPr lang="en-US" sz="700" dirty="0">
                <a:solidFill>
                  <a:srgbClr val="272525"/>
                </a:solidFill>
                <a:latin typeface="Consolas" pitchFamily="34" charset="0"/>
                <a:ea typeface="Consolas" pitchFamily="34" charset="-122"/>
                <a:cs typeface="Consolas" pitchFamily="34" charset="-120"/>
              </a:rPr>
              <a:t> import </a:t>
            </a:r>
            <a:r>
              <a:rPr lang="en-US" sz="700" dirty="0" err="1">
                <a:solidFill>
                  <a:srgbClr val="272525"/>
                </a:solidFill>
                <a:latin typeface="Consolas" pitchFamily="34" charset="0"/>
                <a:ea typeface="Consolas" pitchFamily="34" charset="-122"/>
                <a:cs typeface="Consolas" pitchFamily="34" charset="-120"/>
              </a:rPr>
              <a:t>RandomForestRegressor</a:t>
            </a: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a:solidFill>
                  <a:srgbClr val="272525"/>
                </a:solidFill>
                <a:latin typeface="Consolas" pitchFamily="34" charset="0"/>
                <a:ea typeface="Consolas" pitchFamily="34" charset="-122"/>
                <a:cs typeface="Consolas" pitchFamily="34" charset="-120"/>
              </a:rPr>
              <a:t>from </a:t>
            </a:r>
            <a:r>
              <a:rPr lang="en-US" sz="700" dirty="0" err="1">
                <a:solidFill>
                  <a:srgbClr val="272525"/>
                </a:solidFill>
                <a:latin typeface="Consolas" pitchFamily="34" charset="0"/>
                <a:ea typeface="Consolas" pitchFamily="34" charset="-122"/>
                <a:cs typeface="Consolas" pitchFamily="34" charset="-120"/>
              </a:rPr>
              <a:t>sklearn.metrics</a:t>
            </a:r>
            <a:r>
              <a:rPr lang="en-US" sz="700" dirty="0">
                <a:solidFill>
                  <a:srgbClr val="272525"/>
                </a:solidFill>
                <a:latin typeface="Consolas" pitchFamily="34" charset="0"/>
                <a:ea typeface="Consolas" pitchFamily="34" charset="-122"/>
                <a:cs typeface="Consolas" pitchFamily="34" charset="-120"/>
              </a:rPr>
              <a:t> import </a:t>
            </a:r>
            <a:r>
              <a:rPr lang="en-US" sz="700" dirty="0" err="1">
                <a:solidFill>
                  <a:srgbClr val="272525"/>
                </a:solidFill>
                <a:latin typeface="Consolas" pitchFamily="34" charset="0"/>
                <a:ea typeface="Consolas" pitchFamily="34" charset="-122"/>
                <a:cs typeface="Consolas" pitchFamily="34" charset="-120"/>
              </a:rPr>
              <a:t>mean_squared_error</a:t>
            </a:r>
            <a:r>
              <a:rPr lang="en-US" sz="700" dirty="0">
                <a:solidFill>
                  <a:srgbClr val="272525"/>
                </a:solidFill>
                <a:latin typeface="Consolas" pitchFamily="34" charset="0"/>
                <a:ea typeface="Consolas" pitchFamily="34" charset="-122"/>
                <a:cs typeface="Consolas" pitchFamily="34" charset="-120"/>
              </a:rPr>
              <a:t>, r2_score</a:t>
            </a:r>
          </a:p>
          <a:p>
            <a:pPr>
              <a:lnSpc>
                <a:spcPts val="1400"/>
              </a:lnSpc>
            </a:pP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a:solidFill>
                  <a:srgbClr val="272525"/>
                </a:solidFill>
                <a:latin typeface="Consolas" pitchFamily="34" charset="0"/>
                <a:ea typeface="Consolas" pitchFamily="34" charset="-122"/>
                <a:cs typeface="Consolas" pitchFamily="34" charset="-120"/>
              </a:rPr>
              <a:t># --- 1. Create dataset </a:t>
            </a:r>
          </a:p>
          <a:p>
            <a:pPr>
              <a:lnSpc>
                <a:spcPts val="1400"/>
              </a:lnSpc>
            </a:pPr>
            <a:r>
              <a:rPr lang="en-US" sz="700" dirty="0">
                <a:solidFill>
                  <a:srgbClr val="272525"/>
                </a:solidFill>
                <a:latin typeface="Consolas" pitchFamily="34" charset="0"/>
                <a:ea typeface="Consolas" pitchFamily="34" charset="-122"/>
                <a:cs typeface="Consolas" pitchFamily="34" charset="-120"/>
              </a:rPr>
              <a:t>data = {</a:t>
            </a:r>
          </a:p>
          <a:p>
            <a:pPr>
              <a:lnSpc>
                <a:spcPts val="1400"/>
              </a:lnSpc>
            </a:pPr>
            <a:r>
              <a:rPr lang="en-US" sz="700" dirty="0">
                <a:solidFill>
                  <a:srgbClr val="272525"/>
                </a:solidFill>
                <a:latin typeface="Consolas" pitchFamily="34" charset="0"/>
                <a:ea typeface="Consolas" pitchFamily="34" charset="-122"/>
                <a:cs typeface="Consolas" pitchFamily="34" charset="-120"/>
              </a:rPr>
              <a:t>    'Player': [</a:t>
            </a:r>
          </a:p>
          <a:p>
            <a:pPr>
              <a:lnSpc>
                <a:spcPts val="1400"/>
              </a:lnSpc>
            </a:pPr>
            <a:r>
              <a:rPr lang="en-US" sz="700" dirty="0">
                <a:solidFill>
                  <a:srgbClr val="272525"/>
                </a:solidFill>
                <a:latin typeface="Consolas" pitchFamily="34" charset="0"/>
                <a:ea typeface="Consolas" pitchFamily="34" charset="-122"/>
                <a:cs typeface="Consolas" pitchFamily="34" charset="-120"/>
              </a:rPr>
              <a:t>        'Sai Sudharsan', '</a:t>
            </a:r>
            <a:r>
              <a:rPr lang="en-US" sz="700" dirty="0" err="1">
                <a:solidFill>
                  <a:srgbClr val="272525"/>
                </a:solidFill>
                <a:latin typeface="Consolas" pitchFamily="34" charset="0"/>
                <a:ea typeface="Consolas" pitchFamily="34" charset="-122"/>
                <a:cs typeface="Consolas" pitchFamily="34" charset="-120"/>
              </a:rPr>
              <a:t>Shubman</a:t>
            </a:r>
            <a:r>
              <a:rPr lang="en-US" sz="700" dirty="0">
                <a:solidFill>
                  <a:srgbClr val="272525"/>
                </a:solidFill>
                <a:latin typeface="Consolas" pitchFamily="34" charset="0"/>
                <a:ea typeface="Consolas" pitchFamily="34" charset="-122"/>
                <a:cs typeface="Consolas" pitchFamily="34" charset="-120"/>
              </a:rPr>
              <a:t> Gill', 'Suryakumar Yadav', 'Virat Kohli',</a:t>
            </a:r>
          </a:p>
          <a:p>
            <a:pPr>
              <a:lnSpc>
                <a:spcPts val="1400"/>
              </a:lnSpc>
            </a:pPr>
            <a:r>
              <a:rPr lang="en-US" sz="700" dirty="0">
                <a:solidFill>
                  <a:srgbClr val="272525"/>
                </a:solidFill>
                <a:latin typeface="Consolas" pitchFamily="34" charset="0"/>
                <a:ea typeface="Consolas" pitchFamily="34" charset="-122"/>
                <a:cs typeface="Consolas" pitchFamily="34" charset="-120"/>
              </a:rPr>
              <a:t>        'Ruturaj Gaikwad', 'KL Rahul', 'Sanju Samson', 'Rinku Singh',</a:t>
            </a:r>
          </a:p>
          <a:p>
            <a:pPr>
              <a:lnSpc>
                <a:spcPts val="1400"/>
              </a:lnSpc>
            </a:pPr>
            <a:r>
              <a:rPr lang="en-US" sz="700" dirty="0">
                <a:solidFill>
                  <a:srgbClr val="272525"/>
                </a:solidFill>
                <a:latin typeface="Consolas" pitchFamily="34" charset="0"/>
                <a:ea typeface="Consolas" pitchFamily="34" charset="-122"/>
                <a:cs typeface="Consolas" pitchFamily="34" charset="-120"/>
              </a:rPr>
              <a:t>        'Heinrich Klaasen', 'Nicholas Pooran', 'Travis Head', 'Abhishek Sharma'</a:t>
            </a:r>
          </a:p>
          <a:p>
            <a:pPr>
              <a:lnSpc>
                <a:spcPts val="1400"/>
              </a:lnSpc>
            </a:pPr>
            <a:r>
              <a:rPr lang="en-US" sz="700" dirty="0">
                <a:solidFill>
                  <a:srgbClr val="272525"/>
                </a:solidFill>
                <a:latin typeface="Consolas" pitchFamily="34" charset="0"/>
                <a:ea typeface="Consolas" pitchFamily="34" charset="-122"/>
                <a:cs typeface="Consolas" pitchFamily="34" charset="-120"/>
              </a:rPr>
              <a:t>    ],</a:t>
            </a:r>
          </a:p>
          <a:p>
            <a:pPr>
              <a:lnSpc>
                <a:spcPts val="1400"/>
              </a:lnSpc>
            </a:pPr>
            <a:r>
              <a:rPr lang="en-US" sz="700" dirty="0">
                <a:solidFill>
                  <a:srgbClr val="272525"/>
                </a:solidFill>
                <a:latin typeface="Consolas" pitchFamily="34" charset="0"/>
                <a:ea typeface="Consolas" pitchFamily="34" charset="-122"/>
                <a:cs typeface="Consolas" pitchFamily="34" charset="-120"/>
              </a:rPr>
              <a:t>    'Matches': [15, 15, 16, 15, 15, 14, 14, 13, 12, 13, 12, 12],</a:t>
            </a:r>
          </a:p>
          <a:p>
            <a:pPr>
              <a:lnSpc>
                <a:spcPts val="1400"/>
              </a:lnSpc>
            </a:pPr>
            <a:r>
              <a:rPr lang="en-US" sz="700" dirty="0">
                <a:solidFill>
                  <a:srgbClr val="272525"/>
                </a:solidFill>
                <a:latin typeface="Consolas" pitchFamily="34" charset="0"/>
                <a:ea typeface="Consolas" pitchFamily="34" charset="-122"/>
                <a:cs typeface="Consolas" pitchFamily="34" charset="-120"/>
              </a:rPr>
              <a:t>    'Runs': [759, 650, 717, 657, 590, 560, 552, 480, 462, 440, 567, 521],</a:t>
            </a:r>
          </a:p>
          <a:p>
            <a:pPr>
              <a:lnSpc>
                <a:spcPts val="1400"/>
              </a:lnSpc>
            </a:pPr>
            <a:r>
              <a:rPr lang="en-US" sz="700" dirty="0">
                <a:solidFill>
                  <a:srgbClr val="272525"/>
                </a:solidFill>
                <a:latin typeface="Consolas" pitchFamily="34" charset="0"/>
                <a:ea typeface="Consolas" pitchFamily="34" charset="-122"/>
                <a:cs typeface="Consolas" pitchFamily="34" charset="-120"/>
              </a:rPr>
              <a:t>    'Average': [54.21, 50.00, 65.18, 54.75, 49.16, 46.67, 47.83, 40.00, 42.00, 39.50, 51.54, 43.41],</a:t>
            </a:r>
          </a:p>
          <a:p>
            <a:pPr>
              <a:lnSpc>
                <a:spcPts val="1400"/>
              </a:lnSpc>
            </a:pPr>
            <a:r>
              <a:rPr lang="en-US" sz="700" dirty="0">
                <a:solidFill>
                  <a:srgbClr val="272525"/>
                </a:solidFill>
                <a:latin typeface="Consolas" pitchFamily="34" charset="0"/>
                <a:ea typeface="Consolas" pitchFamily="34" charset="-122"/>
                <a:cs typeface="Consolas" pitchFamily="34" charset="-120"/>
              </a:rPr>
              <a:t>    '</a:t>
            </a:r>
            <a:r>
              <a:rPr lang="en-US" sz="700" dirty="0" err="1">
                <a:solidFill>
                  <a:srgbClr val="272525"/>
                </a:solidFill>
                <a:latin typeface="Consolas" pitchFamily="34" charset="0"/>
                <a:ea typeface="Consolas" pitchFamily="34" charset="-122"/>
                <a:cs typeface="Consolas" pitchFamily="34" charset="-120"/>
              </a:rPr>
              <a:t>StrikeRate</a:t>
            </a:r>
            <a:r>
              <a:rPr lang="en-US" sz="700" dirty="0">
                <a:solidFill>
                  <a:srgbClr val="272525"/>
                </a:solidFill>
                <a:latin typeface="Consolas" pitchFamily="34" charset="0"/>
                <a:ea typeface="Consolas" pitchFamily="34" charset="-122"/>
                <a:cs typeface="Consolas" pitchFamily="34" charset="-120"/>
              </a:rPr>
              <a:t>': [156.17, 155.87, 167.91, 144.71, 145.09, 139.28, 155.31, 159.87, 180.52, 172.18, 191.23, 189.43],</a:t>
            </a:r>
          </a:p>
          <a:p>
            <a:pPr>
              <a:lnSpc>
                <a:spcPts val="1400"/>
              </a:lnSpc>
            </a:pPr>
            <a:r>
              <a:rPr lang="en-US" sz="700" dirty="0">
                <a:solidFill>
                  <a:srgbClr val="272525"/>
                </a:solidFill>
                <a:latin typeface="Consolas" pitchFamily="34" charset="0"/>
                <a:ea typeface="Consolas" pitchFamily="34" charset="-122"/>
                <a:cs typeface="Consolas" pitchFamily="34" charset="-120"/>
              </a:rPr>
              <a:t>    'Fours': [85, 70, 80, 60, 75, 68, 65, 55, 48, 45, 75, 72],</a:t>
            </a:r>
          </a:p>
          <a:p>
            <a:pPr>
              <a:lnSpc>
                <a:spcPts val="1400"/>
              </a:lnSpc>
            </a:pPr>
            <a:r>
              <a:rPr lang="en-US" sz="700" dirty="0">
                <a:solidFill>
                  <a:srgbClr val="272525"/>
                </a:solidFill>
                <a:latin typeface="Consolas" pitchFamily="34" charset="0"/>
                <a:ea typeface="Consolas" pitchFamily="34" charset="-122"/>
                <a:cs typeface="Consolas" pitchFamily="34" charset="-120"/>
              </a:rPr>
              <a:t>    'Sixes': [25, 22, 28, 20, 21, 18, 19, 15, 25, 23, 32, 31]</a:t>
            </a:r>
          </a:p>
          <a:p>
            <a:pPr>
              <a:lnSpc>
                <a:spcPts val="1400"/>
              </a:lnSpc>
            </a:pPr>
            <a:r>
              <a:rPr lang="en-US" sz="700" dirty="0">
                <a:solidFill>
                  <a:srgbClr val="272525"/>
                </a:solidFill>
                <a:latin typeface="Consolas" pitchFamily="34" charset="0"/>
                <a:ea typeface="Consolas" pitchFamily="34" charset="-122"/>
                <a:cs typeface="Consolas" pitchFamily="34" charset="-120"/>
              </a:rPr>
              <a:t>}</a:t>
            </a:r>
          </a:p>
          <a:p>
            <a:pPr>
              <a:lnSpc>
                <a:spcPts val="1400"/>
              </a:lnSpc>
            </a:pPr>
            <a:endParaRPr lang="en-US" sz="700" dirty="0">
              <a:solidFill>
                <a:srgbClr val="272525"/>
              </a:solidFill>
              <a:latin typeface="Consolas" pitchFamily="34" charset="0"/>
              <a:ea typeface="Consolas" pitchFamily="34" charset="-122"/>
              <a:cs typeface="Consolas" pitchFamily="34" charset="-120"/>
            </a:endParaRPr>
          </a:p>
          <a:p>
            <a:pPr>
              <a:lnSpc>
                <a:spcPts val="1400"/>
              </a:lnSpc>
            </a:pPr>
            <a:r>
              <a:rPr lang="en-US" sz="700" dirty="0" err="1">
                <a:solidFill>
                  <a:srgbClr val="272525"/>
                </a:solidFill>
                <a:latin typeface="Consolas" pitchFamily="34" charset="0"/>
                <a:ea typeface="Consolas" pitchFamily="34" charset="-122"/>
                <a:cs typeface="Consolas" pitchFamily="34" charset="-120"/>
              </a:rPr>
              <a:t>df</a:t>
            </a:r>
            <a:r>
              <a:rPr lang="en-US" sz="700" dirty="0">
                <a:solidFill>
                  <a:srgbClr val="272525"/>
                </a:solidFill>
                <a:latin typeface="Consolas" pitchFamily="34" charset="0"/>
                <a:ea typeface="Consolas" pitchFamily="34" charset="-122"/>
                <a:cs typeface="Consolas" pitchFamily="34" charset="-120"/>
              </a:rPr>
              <a:t> = </a:t>
            </a:r>
            <a:r>
              <a:rPr lang="en-US" sz="700" dirty="0" err="1">
                <a:solidFill>
                  <a:srgbClr val="272525"/>
                </a:solidFill>
                <a:latin typeface="Consolas" pitchFamily="34" charset="0"/>
                <a:ea typeface="Consolas" pitchFamily="34" charset="-122"/>
                <a:cs typeface="Consolas" pitchFamily="34" charset="-120"/>
              </a:rPr>
              <a:t>pd.DataFrame</a:t>
            </a:r>
            <a:r>
              <a:rPr lang="en-US" sz="700" dirty="0">
                <a:solidFill>
                  <a:srgbClr val="272525"/>
                </a:solidFill>
                <a:latin typeface="Consolas" pitchFamily="34" charset="0"/>
                <a:ea typeface="Consolas" pitchFamily="34" charset="-122"/>
                <a:cs typeface="Consolas" pitchFamily="34" charset="-120"/>
              </a:rPr>
              <a:t>(data)</a:t>
            </a:r>
          </a:p>
          <a:p>
            <a:pPr>
              <a:lnSpc>
                <a:spcPts val="1400"/>
              </a:lnSpc>
            </a:pPr>
            <a:r>
              <a:rPr lang="en-US" sz="700" dirty="0">
                <a:solidFill>
                  <a:srgbClr val="272525"/>
                </a:solidFill>
                <a:latin typeface="Consolas" pitchFamily="34" charset="0"/>
                <a:ea typeface="Consolas" pitchFamily="34" charset="-122"/>
                <a:cs typeface="Consolas" pitchFamily="34" charset="-120"/>
              </a:rPr>
              <a:t>print("\n--- Dataset ---")</a:t>
            </a:r>
          </a:p>
          <a:p>
            <a:pPr>
              <a:lnSpc>
                <a:spcPts val="1400"/>
              </a:lnSpc>
            </a:pPr>
            <a:r>
              <a:rPr lang="en-US" sz="700" dirty="0">
                <a:solidFill>
                  <a:srgbClr val="272525"/>
                </a:solidFill>
                <a:latin typeface="Consolas" pitchFamily="34" charset="0"/>
                <a:ea typeface="Consolas" pitchFamily="34" charset="-122"/>
                <a:cs typeface="Consolas" pitchFamily="34" charset="-120"/>
              </a:rPr>
              <a:t>print(</a:t>
            </a:r>
            <a:r>
              <a:rPr lang="en-US" sz="700" dirty="0" err="1">
                <a:solidFill>
                  <a:srgbClr val="272525"/>
                </a:solidFill>
                <a:latin typeface="Consolas" pitchFamily="34" charset="0"/>
                <a:ea typeface="Consolas" pitchFamily="34" charset="-122"/>
                <a:cs typeface="Consolas" pitchFamily="34" charset="-120"/>
              </a:rPr>
              <a:t>df</a:t>
            </a:r>
            <a:r>
              <a:rPr lang="en-US" sz="700" dirty="0">
                <a:solidFill>
                  <a:srgbClr val="272525"/>
                </a:solidFill>
                <a:latin typeface="Consolas" pitchFamily="34" charset="0"/>
                <a:ea typeface="Consolas" pitchFamily="34" charset="-122"/>
                <a:cs typeface="Consolas" pitchFamily="34" charset="-120"/>
              </a:rPr>
              <a:t>)</a:t>
            </a:r>
          </a:p>
          <a:p>
            <a:pPr>
              <a:lnSpc>
                <a:spcPts val="1400"/>
              </a:lnSpc>
            </a:pPr>
            <a:endParaRPr lang="en-US" sz="700" dirty="0">
              <a:solidFill>
                <a:srgbClr val="272525"/>
              </a:solidFill>
              <a:latin typeface="Consolas" pitchFamily="34" charset="0"/>
              <a:ea typeface="Consolas" pitchFamily="34" charset="-122"/>
              <a:cs typeface="Consolas" pitchFamily="34" charset="-120"/>
            </a:endParaRPr>
          </a:p>
          <a:p>
            <a:pPr>
              <a:lnSpc>
                <a:spcPts val="1400"/>
              </a:lnSpc>
            </a:pPr>
            <a:endParaRPr lang="en-US" sz="1600" dirty="0"/>
          </a:p>
        </p:txBody>
      </p:sp>
      <p:sp>
        <p:nvSpPr>
          <p:cNvPr id="8" name="TextBox 7">
            <a:extLst>
              <a:ext uri="{FF2B5EF4-FFF2-40B4-BE49-F238E27FC236}">
                <a16:creationId xmlns:a16="http://schemas.microsoft.com/office/drawing/2014/main" id="{F29049D0-1DDF-A480-31F3-5E07BF897786}"/>
              </a:ext>
            </a:extLst>
          </p:cNvPr>
          <p:cNvSpPr txBox="1"/>
          <p:nvPr/>
        </p:nvSpPr>
        <p:spPr>
          <a:xfrm>
            <a:off x="5906814" y="1629103"/>
            <a:ext cx="4824248" cy="6178038"/>
          </a:xfrm>
          <a:prstGeom prst="rect">
            <a:avLst/>
          </a:prstGeom>
          <a:noFill/>
        </p:spPr>
        <p:txBody>
          <a:bodyPr wrap="square" rtlCol="0">
            <a:spAutoFit/>
          </a:bodyPr>
          <a:lstStyle/>
          <a:p>
            <a:pPr>
              <a:lnSpc>
                <a:spcPts val="1400"/>
              </a:lnSpc>
            </a:pPr>
            <a:r>
              <a:rPr lang="en-US" sz="800" dirty="0">
                <a:solidFill>
                  <a:srgbClr val="272525"/>
                </a:solidFill>
                <a:latin typeface="Consolas" pitchFamily="34" charset="0"/>
                <a:ea typeface="Consolas" pitchFamily="34" charset="-122"/>
                <a:cs typeface="Consolas" pitchFamily="34" charset="-120"/>
              </a:rPr>
              <a:t># --- 2. Features and Target ---</a:t>
            </a:r>
          </a:p>
          <a:p>
            <a:pPr>
              <a:lnSpc>
                <a:spcPts val="1400"/>
              </a:lnSpc>
            </a:pPr>
            <a:r>
              <a:rPr lang="en-US" sz="800" dirty="0">
                <a:solidFill>
                  <a:srgbClr val="272525"/>
                </a:solidFill>
                <a:latin typeface="Consolas" pitchFamily="34" charset="0"/>
                <a:ea typeface="Consolas" pitchFamily="34" charset="-122"/>
                <a:cs typeface="Consolas" pitchFamily="34" charset="-120"/>
              </a:rPr>
              <a:t>X = </a:t>
            </a:r>
            <a:r>
              <a:rPr lang="en-US" sz="800" dirty="0" err="1">
                <a:solidFill>
                  <a:srgbClr val="272525"/>
                </a:solidFill>
                <a:latin typeface="Consolas" pitchFamily="34" charset="0"/>
                <a:ea typeface="Consolas" pitchFamily="34" charset="-122"/>
                <a:cs typeface="Consolas" pitchFamily="34" charset="-120"/>
              </a:rPr>
              <a:t>df</a:t>
            </a:r>
            <a:r>
              <a:rPr lang="en-US" sz="800" dirty="0">
                <a:solidFill>
                  <a:srgbClr val="272525"/>
                </a:solidFill>
                <a:latin typeface="Consolas" pitchFamily="34" charset="0"/>
                <a:ea typeface="Consolas" pitchFamily="34" charset="-122"/>
                <a:cs typeface="Consolas" pitchFamily="34" charset="-120"/>
              </a:rPr>
              <a:t>[['Matches', 'Average', '</a:t>
            </a:r>
            <a:r>
              <a:rPr lang="en-US" sz="800" dirty="0" err="1">
                <a:solidFill>
                  <a:srgbClr val="272525"/>
                </a:solidFill>
                <a:latin typeface="Consolas" pitchFamily="34" charset="0"/>
                <a:ea typeface="Consolas" pitchFamily="34" charset="-122"/>
                <a:cs typeface="Consolas" pitchFamily="34" charset="-120"/>
              </a:rPr>
              <a:t>StrikeRate</a:t>
            </a:r>
            <a:r>
              <a:rPr lang="en-US" sz="800" dirty="0">
                <a:solidFill>
                  <a:srgbClr val="272525"/>
                </a:solidFill>
                <a:latin typeface="Consolas" pitchFamily="34" charset="0"/>
                <a:ea typeface="Consolas" pitchFamily="34" charset="-122"/>
                <a:cs typeface="Consolas" pitchFamily="34" charset="-120"/>
              </a:rPr>
              <a:t>', 'Fours', 'Sixes']]</a:t>
            </a:r>
          </a:p>
          <a:p>
            <a:pPr>
              <a:lnSpc>
                <a:spcPts val="1400"/>
              </a:lnSpc>
            </a:pPr>
            <a:r>
              <a:rPr lang="en-US" sz="800" dirty="0">
                <a:solidFill>
                  <a:srgbClr val="272525"/>
                </a:solidFill>
                <a:latin typeface="Consolas" pitchFamily="34" charset="0"/>
                <a:ea typeface="Consolas" pitchFamily="34" charset="-122"/>
                <a:cs typeface="Consolas" pitchFamily="34" charset="-120"/>
              </a:rPr>
              <a:t>y = </a:t>
            </a:r>
            <a:r>
              <a:rPr lang="en-US" sz="800" dirty="0" err="1">
                <a:solidFill>
                  <a:srgbClr val="272525"/>
                </a:solidFill>
                <a:latin typeface="Consolas" pitchFamily="34" charset="0"/>
                <a:ea typeface="Consolas" pitchFamily="34" charset="-122"/>
                <a:cs typeface="Consolas" pitchFamily="34" charset="-120"/>
              </a:rPr>
              <a:t>df</a:t>
            </a:r>
            <a:r>
              <a:rPr lang="en-US" sz="800" dirty="0">
                <a:solidFill>
                  <a:srgbClr val="272525"/>
                </a:solidFill>
                <a:latin typeface="Consolas" pitchFamily="34" charset="0"/>
                <a:ea typeface="Consolas" pitchFamily="34" charset="-122"/>
                <a:cs typeface="Consolas" pitchFamily="34" charset="-120"/>
              </a:rPr>
              <a:t>['Runs']</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--- 3. Train-test split ---</a:t>
            </a:r>
          </a:p>
          <a:p>
            <a:pPr>
              <a:lnSpc>
                <a:spcPts val="1400"/>
              </a:lnSpc>
            </a:pPr>
            <a:r>
              <a:rPr lang="en-US" sz="800" dirty="0" err="1">
                <a:solidFill>
                  <a:srgbClr val="272525"/>
                </a:solidFill>
                <a:latin typeface="Consolas" pitchFamily="34" charset="0"/>
                <a:ea typeface="Consolas" pitchFamily="34" charset="-122"/>
                <a:cs typeface="Consolas" pitchFamily="34" charset="-120"/>
              </a:rPr>
              <a:t>X_train</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X_test</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y_train</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train_test_split</a:t>
            </a:r>
            <a:r>
              <a:rPr lang="en-US" sz="800" dirty="0">
                <a:solidFill>
                  <a:srgbClr val="272525"/>
                </a:solidFill>
                <a:latin typeface="Consolas" pitchFamily="34" charset="0"/>
                <a:ea typeface="Consolas" pitchFamily="34" charset="-122"/>
                <a:cs typeface="Consolas" pitchFamily="34" charset="-120"/>
              </a:rPr>
              <a:t>(X, y, </a:t>
            </a:r>
            <a:r>
              <a:rPr lang="en-US" sz="800" dirty="0" err="1">
                <a:solidFill>
                  <a:srgbClr val="272525"/>
                </a:solidFill>
                <a:latin typeface="Consolas" pitchFamily="34" charset="0"/>
                <a:ea typeface="Consolas" pitchFamily="34" charset="-122"/>
                <a:cs typeface="Consolas" pitchFamily="34" charset="-120"/>
              </a:rPr>
              <a:t>test_size</a:t>
            </a:r>
            <a:r>
              <a:rPr lang="en-US" sz="800" dirty="0">
                <a:solidFill>
                  <a:srgbClr val="272525"/>
                </a:solidFill>
                <a:latin typeface="Consolas" pitchFamily="34" charset="0"/>
                <a:ea typeface="Consolas" pitchFamily="34" charset="-122"/>
                <a:cs typeface="Consolas" pitchFamily="34" charset="-120"/>
              </a:rPr>
              <a:t>=0.3, </a:t>
            </a:r>
            <a:r>
              <a:rPr lang="en-US" sz="800" dirty="0" err="1">
                <a:solidFill>
                  <a:srgbClr val="272525"/>
                </a:solidFill>
                <a:latin typeface="Consolas" pitchFamily="34" charset="0"/>
                <a:ea typeface="Consolas" pitchFamily="34" charset="-122"/>
                <a:cs typeface="Consolas" pitchFamily="34" charset="-120"/>
              </a:rPr>
              <a:t>random_state</a:t>
            </a:r>
            <a:r>
              <a:rPr lang="en-US" sz="800" dirty="0">
                <a:solidFill>
                  <a:srgbClr val="272525"/>
                </a:solidFill>
                <a:latin typeface="Consolas" pitchFamily="34" charset="0"/>
                <a:ea typeface="Consolas" pitchFamily="34" charset="-122"/>
                <a:cs typeface="Consolas" pitchFamily="34" charset="-120"/>
              </a:rPr>
              <a:t>=42)</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--- 4. Train model ---</a:t>
            </a:r>
          </a:p>
          <a:p>
            <a:pPr>
              <a:lnSpc>
                <a:spcPts val="1400"/>
              </a:lnSpc>
            </a:pPr>
            <a:r>
              <a:rPr lang="en-US" sz="800" dirty="0">
                <a:solidFill>
                  <a:srgbClr val="272525"/>
                </a:solidFill>
                <a:latin typeface="Consolas" pitchFamily="34" charset="0"/>
                <a:ea typeface="Consolas" pitchFamily="34" charset="-122"/>
                <a:cs typeface="Consolas" pitchFamily="34" charset="-120"/>
              </a:rPr>
              <a:t>model = </a:t>
            </a:r>
            <a:r>
              <a:rPr lang="en-US" sz="800" dirty="0" err="1">
                <a:solidFill>
                  <a:srgbClr val="272525"/>
                </a:solidFill>
                <a:latin typeface="Consolas" pitchFamily="34" charset="0"/>
                <a:ea typeface="Consolas" pitchFamily="34" charset="-122"/>
                <a:cs typeface="Consolas" pitchFamily="34" charset="-120"/>
              </a:rPr>
              <a:t>RandomForestRegressor</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n_estimators</a:t>
            </a:r>
            <a:r>
              <a:rPr lang="en-US" sz="800" dirty="0">
                <a:solidFill>
                  <a:srgbClr val="272525"/>
                </a:solidFill>
                <a:latin typeface="Consolas" pitchFamily="34" charset="0"/>
                <a:ea typeface="Consolas" pitchFamily="34" charset="-122"/>
                <a:cs typeface="Consolas" pitchFamily="34" charset="-120"/>
              </a:rPr>
              <a:t>=100, </a:t>
            </a:r>
            <a:r>
              <a:rPr lang="en-US" sz="800" dirty="0" err="1">
                <a:solidFill>
                  <a:srgbClr val="272525"/>
                </a:solidFill>
                <a:latin typeface="Consolas" pitchFamily="34" charset="0"/>
                <a:ea typeface="Consolas" pitchFamily="34" charset="-122"/>
                <a:cs typeface="Consolas" pitchFamily="34" charset="-120"/>
              </a:rPr>
              <a:t>random_state</a:t>
            </a:r>
            <a:r>
              <a:rPr lang="en-US" sz="800" dirty="0">
                <a:solidFill>
                  <a:srgbClr val="272525"/>
                </a:solidFill>
                <a:latin typeface="Consolas" pitchFamily="34" charset="0"/>
                <a:ea typeface="Consolas" pitchFamily="34" charset="-122"/>
                <a:cs typeface="Consolas" pitchFamily="34" charset="-120"/>
              </a:rPr>
              <a:t>=42)</a:t>
            </a:r>
          </a:p>
          <a:p>
            <a:pPr>
              <a:lnSpc>
                <a:spcPts val="1400"/>
              </a:lnSpc>
            </a:pPr>
            <a:r>
              <a:rPr lang="en-US" sz="800" dirty="0" err="1">
                <a:solidFill>
                  <a:srgbClr val="272525"/>
                </a:solidFill>
                <a:latin typeface="Consolas" pitchFamily="34" charset="0"/>
                <a:ea typeface="Consolas" pitchFamily="34" charset="-122"/>
                <a:cs typeface="Consolas" pitchFamily="34" charset="-120"/>
              </a:rPr>
              <a:t>model.fit</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X_train</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y_train</a:t>
            </a:r>
            <a:r>
              <a:rPr lang="en-US" sz="800" dirty="0">
                <a:solidFill>
                  <a:srgbClr val="272525"/>
                </a:solidFill>
                <a:latin typeface="Consolas" pitchFamily="34" charset="0"/>
                <a:ea typeface="Consolas" pitchFamily="34" charset="-122"/>
                <a:cs typeface="Consolas" pitchFamily="34" charset="-120"/>
              </a:rPr>
              <a:t>)</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--- 5. Predict ---</a:t>
            </a:r>
          </a:p>
          <a:p>
            <a:pPr>
              <a:lnSpc>
                <a:spcPts val="1400"/>
              </a:lnSpc>
            </a:pPr>
            <a:r>
              <a:rPr lang="en-US" sz="800" dirty="0" err="1">
                <a:solidFill>
                  <a:srgbClr val="272525"/>
                </a:solidFill>
                <a:latin typeface="Consolas" pitchFamily="34" charset="0"/>
                <a:ea typeface="Consolas" pitchFamily="34" charset="-122"/>
                <a:cs typeface="Consolas" pitchFamily="34" charset="-120"/>
              </a:rPr>
              <a:t>y_pred</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model.predict</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X_test</a:t>
            </a:r>
            <a:r>
              <a:rPr lang="en-US" sz="800" dirty="0">
                <a:solidFill>
                  <a:srgbClr val="272525"/>
                </a:solidFill>
                <a:latin typeface="Consolas" pitchFamily="34" charset="0"/>
                <a:ea typeface="Consolas" pitchFamily="34" charset="-122"/>
                <a:cs typeface="Consolas" pitchFamily="34" charset="-120"/>
              </a:rPr>
              <a:t>)</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--- 6. Evaluation metrics ---</a:t>
            </a:r>
          </a:p>
          <a:p>
            <a:pPr>
              <a:lnSpc>
                <a:spcPts val="1400"/>
              </a:lnSpc>
            </a:pPr>
            <a:r>
              <a:rPr lang="en-US" sz="800" dirty="0" err="1">
                <a:solidFill>
                  <a:srgbClr val="272525"/>
                </a:solidFill>
                <a:latin typeface="Consolas" pitchFamily="34" charset="0"/>
                <a:ea typeface="Consolas" pitchFamily="34" charset="-122"/>
                <a:cs typeface="Consolas" pitchFamily="34" charset="-120"/>
              </a:rPr>
              <a:t>rmse</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np.sqrt</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mean_squared_error</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y_pred</a:t>
            </a:r>
            <a:r>
              <a:rPr lang="en-US" sz="800" dirty="0">
                <a:solidFill>
                  <a:srgbClr val="272525"/>
                </a:solidFill>
                <a:latin typeface="Consolas" pitchFamily="34" charset="0"/>
                <a:ea typeface="Consolas" pitchFamily="34" charset="-122"/>
                <a:cs typeface="Consolas" pitchFamily="34" charset="-120"/>
              </a:rPr>
              <a:t>))</a:t>
            </a:r>
          </a:p>
          <a:p>
            <a:pPr>
              <a:lnSpc>
                <a:spcPts val="1400"/>
              </a:lnSpc>
            </a:pPr>
            <a:r>
              <a:rPr lang="en-US" sz="800" dirty="0">
                <a:solidFill>
                  <a:srgbClr val="272525"/>
                </a:solidFill>
                <a:latin typeface="Consolas" pitchFamily="34" charset="0"/>
                <a:ea typeface="Consolas" pitchFamily="34" charset="-122"/>
                <a:cs typeface="Consolas" pitchFamily="34" charset="-120"/>
              </a:rPr>
              <a:t>r2 = r2_score(</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a:t>
            </a:r>
            <a:r>
              <a:rPr lang="en-US" sz="800" dirty="0" err="1">
                <a:solidFill>
                  <a:srgbClr val="272525"/>
                </a:solidFill>
                <a:latin typeface="Consolas" pitchFamily="34" charset="0"/>
                <a:ea typeface="Consolas" pitchFamily="34" charset="-122"/>
                <a:cs typeface="Consolas" pitchFamily="34" charset="-120"/>
              </a:rPr>
              <a:t>y_pred</a:t>
            </a:r>
            <a:r>
              <a:rPr lang="en-US" sz="800" dirty="0">
                <a:solidFill>
                  <a:srgbClr val="272525"/>
                </a:solidFill>
                <a:latin typeface="Consolas" pitchFamily="34" charset="0"/>
                <a:ea typeface="Consolas" pitchFamily="34" charset="-122"/>
                <a:cs typeface="Consolas" pitchFamily="34" charset="-120"/>
              </a:rPr>
              <a:t>)</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Define "accuracy" and "precision" for regression</a:t>
            </a:r>
          </a:p>
          <a:p>
            <a:pPr>
              <a:lnSpc>
                <a:spcPts val="1400"/>
              </a:lnSpc>
            </a:pPr>
            <a:r>
              <a:rPr lang="en-US" sz="800" dirty="0">
                <a:solidFill>
                  <a:srgbClr val="272525"/>
                </a:solidFill>
                <a:latin typeface="Consolas" pitchFamily="34" charset="0"/>
                <a:ea typeface="Consolas" pitchFamily="34" charset="-122"/>
                <a:cs typeface="Consolas" pitchFamily="34" charset="-120"/>
              </a:rPr>
              <a:t># Accuracy = 100 - (Mean Absolute Percentage Error)</a:t>
            </a:r>
          </a:p>
          <a:p>
            <a:pPr>
              <a:lnSpc>
                <a:spcPts val="1400"/>
              </a:lnSpc>
            </a:pPr>
            <a:r>
              <a:rPr lang="en-US" sz="800" dirty="0" err="1">
                <a:solidFill>
                  <a:srgbClr val="272525"/>
                </a:solidFill>
                <a:latin typeface="Consolas" pitchFamily="34" charset="0"/>
                <a:ea typeface="Consolas" pitchFamily="34" charset="-122"/>
                <a:cs typeface="Consolas" pitchFamily="34" charset="-120"/>
              </a:rPr>
              <a:t>mape</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np.mean</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np.abs</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y_pred</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 100</a:t>
            </a:r>
          </a:p>
          <a:p>
            <a:pPr>
              <a:lnSpc>
                <a:spcPts val="1400"/>
              </a:lnSpc>
            </a:pPr>
            <a:r>
              <a:rPr lang="en-US" sz="800" dirty="0">
                <a:solidFill>
                  <a:srgbClr val="272525"/>
                </a:solidFill>
                <a:latin typeface="Consolas" pitchFamily="34" charset="0"/>
                <a:ea typeface="Consolas" pitchFamily="34" charset="-122"/>
                <a:cs typeface="Consolas" pitchFamily="34" charset="-120"/>
              </a:rPr>
              <a:t>accuracy = 100 - </a:t>
            </a:r>
            <a:r>
              <a:rPr lang="en-US" sz="800" dirty="0" err="1">
                <a:solidFill>
                  <a:srgbClr val="272525"/>
                </a:solidFill>
                <a:latin typeface="Consolas" pitchFamily="34" charset="0"/>
                <a:ea typeface="Consolas" pitchFamily="34" charset="-122"/>
                <a:cs typeface="Consolas" pitchFamily="34" charset="-120"/>
              </a:rPr>
              <a:t>mape</a:t>
            </a:r>
            <a:endParaRPr lang="en-US" sz="800" dirty="0">
              <a:solidFill>
                <a:srgbClr val="272525"/>
              </a:solidFill>
              <a:latin typeface="Consolas" pitchFamily="34" charset="0"/>
              <a:ea typeface="Consolas" pitchFamily="34" charset="-122"/>
              <a:cs typeface="Consolas" pitchFamily="34" charset="-120"/>
            </a:endParaRP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Precision = 100 - (Standard deviation of percentage errors)</a:t>
            </a:r>
          </a:p>
          <a:p>
            <a:pPr>
              <a:lnSpc>
                <a:spcPts val="1400"/>
              </a:lnSpc>
            </a:pPr>
            <a:r>
              <a:rPr lang="en-US" sz="800" dirty="0">
                <a:solidFill>
                  <a:srgbClr val="272525"/>
                </a:solidFill>
                <a:latin typeface="Consolas" pitchFamily="34" charset="0"/>
                <a:ea typeface="Consolas" pitchFamily="34" charset="-122"/>
                <a:cs typeface="Consolas" pitchFamily="34" charset="-120"/>
              </a:rPr>
              <a:t>precision = 100 - </a:t>
            </a:r>
            <a:r>
              <a:rPr lang="en-US" sz="800" dirty="0" err="1">
                <a:solidFill>
                  <a:srgbClr val="272525"/>
                </a:solidFill>
                <a:latin typeface="Consolas" pitchFamily="34" charset="0"/>
                <a:ea typeface="Consolas" pitchFamily="34" charset="-122"/>
                <a:cs typeface="Consolas" pitchFamily="34" charset="-120"/>
              </a:rPr>
              <a:t>np.std</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np.abs</a:t>
            </a:r>
            <a:r>
              <a:rPr lang="en-US" sz="800" dirty="0">
                <a:solidFill>
                  <a:srgbClr val="272525"/>
                </a:solidFill>
                <a:latin typeface="Consolas" pitchFamily="34" charset="0"/>
                <a:ea typeface="Consolas" pitchFamily="34" charset="-122"/>
                <a:cs typeface="Consolas" pitchFamily="34" charset="-120"/>
              </a:rPr>
              <a:t>((</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y_pred</a:t>
            </a:r>
            <a:r>
              <a:rPr lang="en-US" sz="800" dirty="0">
                <a:solidFill>
                  <a:srgbClr val="272525"/>
                </a:solidFill>
                <a:latin typeface="Consolas" pitchFamily="34" charset="0"/>
                <a:ea typeface="Consolas" pitchFamily="34" charset="-122"/>
                <a:cs typeface="Consolas" pitchFamily="34" charset="-120"/>
              </a:rPr>
              <a:t>) / </a:t>
            </a:r>
            <a:r>
              <a:rPr lang="en-US" sz="800" dirty="0" err="1">
                <a:solidFill>
                  <a:srgbClr val="272525"/>
                </a:solidFill>
                <a:latin typeface="Consolas" pitchFamily="34" charset="0"/>
                <a:ea typeface="Consolas" pitchFamily="34" charset="-122"/>
                <a:cs typeface="Consolas" pitchFamily="34" charset="-120"/>
              </a:rPr>
              <a:t>y_test</a:t>
            </a:r>
            <a:r>
              <a:rPr lang="en-US" sz="800" dirty="0">
                <a:solidFill>
                  <a:srgbClr val="272525"/>
                </a:solidFill>
                <a:latin typeface="Consolas" pitchFamily="34" charset="0"/>
                <a:ea typeface="Consolas" pitchFamily="34" charset="-122"/>
                <a:cs typeface="Consolas" pitchFamily="34" charset="-120"/>
              </a:rPr>
              <a:t>) * 100)</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a:p>
            <a:pPr>
              <a:lnSpc>
                <a:spcPts val="1400"/>
              </a:lnSpc>
            </a:pPr>
            <a:r>
              <a:rPr lang="en-US" sz="800" dirty="0">
                <a:solidFill>
                  <a:srgbClr val="272525"/>
                </a:solidFill>
                <a:latin typeface="Consolas" pitchFamily="34" charset="0"/>
                <a:ea typeface="Consolas" pitchFamily="34" charset="-122"/>
                <a:cs typeface="Consolas" pitchFamily="34" charset="-120"/>
              </a:rPr>
              <a:t># --- 7. Display results ---</a:t>
            </a:r>
          </a:p>
          <a:p>
            <a:pPr>
              <a:lnSpc>
                <a:spcPts val="1400"/>
              </a:lnSpc>
            </a:pPr>
            <a:r>
              <a:rPr lang="en-US" sz="800" dirty="0">
                <a:solidFill>
                  <a:srgbClr val="272525"/>
                </a:solidFill>
                <a:latin typeface="Consolas" pitchFamily="34" charset="0"/>
                <a:ea typeface="Consolas" pitchFamily="34" charset="-122"/>
                <a:cs typeface="Consolas" pitchFamily="34" charset="-120"/>
              </a:rPr>
              <a:t>print("\n--- Model Evaluation ---")</a:t>
            </a:r>
          </a:p>
          <a:p>
            <a:pPr>
              <a:lnSpc>
                <a:spcPts val="1400"/>
              </a:lnSpc>
            </a:pPr>
            <a:r>
              <a:rPr lang="en-US" sz="800" dirty="0">
                <a:solidFill>
                  <a:srgbClr val="272525"/>
                </a:solidFill>
                <a:latin typeface="Consolas" pitchFamily="34" charset="0"/>
                <a:ea typeface="Consolas" pitchFamily="34" charset="-122"/>
                <a:cs typeface="Consolas" pitchFamily="34" charset="-120"/>
              </a:rPr>
              <a:t>print(</a:t>
            </a:r>
            <a:r>
              <a:rPr lang="en-US" sz="800" dirty="0" err="1">
                <a:solidFill>
                  <a:srgbClr val="272525"/>
                </a:solidFill>
                <a:latin typeface="Consolas" pitchFamily="34" charset="0"/>
                <a:ea typeface="Consolas" pitchFamily="34" charset="-122"/>
                <a:cs typeface="Consolas" pitchFamily="34" charset="-120"/>
              </a:rPr>
              <a:t>f"RMSE</a:t>
            </a:r>
            <a:r>
              <a:rPr lang="en-US" sz="800" dirty="0">
                <a:solidFill>
                  <a:srgbClr val="272525"/>
                </a:solidFill>
                <a:latin typeface="Consolas" pitchFamily="34" charset="0"/>
                <a:ea typeface="Consolas" pitchFamily="34" charset="-122"/>
                <a:cs typeface="Consolas" pitchFamily="34" charset="-120"/>
              </a:rPr>
              <a:t>: {rmse:.2f}")</a:t>
            </a:r>
          </a:p>
          <a:p>
            <a:pPr>
              <a:lnSpc>
                <a:spcPts val="1400"/>
              </a:lnSpc>
            </a:pPr>
            <a:r>
              <a:rPr lang="en-US" sz="800" dirty="0">
                <a:solidFill>
                  <a:srgbClr val="272525"/>
                </a:solidFill>
                <a:latin typeface="Consolas" pitchFamily="34" charset="0"/>
                <a:ea typeface="Consolas" pitchFamily="34" charset="-122"/>
                <a:cs typeface="Consolas" pitchFamily="34" charset="-120"/>
              </a:rPr>
              <a:t>print(f"R² Score: {r2:.2f}")</a:t>
            </a:r>
          </a:p>
          <a:p>
            <a:pPr>
              <a:lnSpc>
                <a:spcPts val="1400"/>
              </a:lnSpc>
            </a:pPr>
            <a:r>
              <a:rPr lang="en-US" sz="800" dirty="0">
                <a:solidFill>
                  <a:srgbClr val="272525"/>
                </a:solidFill>
                <a:latin typeface="Consolas" pitchFamily="34" charset="0"/>
                <a:ea typeface="Consolas" pitchFamily="34" charset="-122"/>
                <a:cs typeface="Consolas" pitchFamily="34" charset="-120"/>
              </a:rPr>
              <a:t>print(</a:t>
            </a:r>
            <a:r>
              <a:rPr lang="en-US" sz="800" dirty="0" err="1">
                <a:solidFill>
                  <a:srgbClr val="272525"/>
                </a:solidFill>
                <a:latin typeface="Consolas" pitchFamily="34" charset="0"/>
                <a:ea typeface="Consolas" pitchFamily="34" charset="-122"/>
                <a:cs typeface="Consolas" pitchFamily="34" charset="-120"/>
              </a:rPr>
              <a:t>f"Accuracy</a:t>
            </a:r>
            <a:r>
              <a:rPr lang="en-US" sz="800" dirty="0">
                <a:solidFill>
                  <a:srgbClr val="272525"/>
                </a:solidFill>
                <a:latin typeface="Consolas" pitchFamily="34" charset="0"/>
                <a:ea typeface="Consolas" pitchFamily="34" charset="-122"/>
                <a:cs typeface="Consolas" pitchFamily="34" charset="-120"/>
              </a:rPr>
              <a:t>: {accuracy:.2f}%")</a:t>
            </a:r>
          </a:p>
          <a:p>
            <a:pPr>
              <a:lnSpc>
                <a:spcPts val="1400"/>
              </a:lnSpc>
            </a:pPr>
            <a:r>
              <a:rPr lang="en-US" sz="800" dirty="0">
                <a:solidFill>
                  <a:srgbClr val="272525"/>
                </a:solidFill>
                <a:latin typeface="Consolas" pitchFamily="34" charset="0"/>
                <a:ea typeface="Consolas" pitchFamily="34" charset="-122"/>
                <a:cs typeface="Consolas" pitchFamily="34" charset="-120"/>
              </a:rPr>
              <a:t>print(</a:t>
            </a:r>
            <a:r>
              <a:rPr lang="en-US" sz="800" dirty="0" err="1">
                <a:solidFill>
                  <a:srgbClr val="272525"/>
                </a:solidFill>
                <a:latin typeface="Consolas" pitchFamily="34" charset="0"/>
                <a:ea typeface="Consolas" pitchFamily="34" charset="-122"/>
                <a:cs typeface="Consolas" pitchFamily="34" charset="-120"/>
              </a:rPr>
              <a:t>f"Precision</a:t>
            </a:r>
            <a:r>
              <a:rPr lang="en-US" sz="800" dirty="0">
                <a:solidFill>
                  <a:srgbClr val="272525"/>
                </a:solidFill>
                <a:latin typeface="Consolas" pitchFamily="34" charset="0"/>
                <a:ea typeface="Consolas" pitchFamily="34" charset="-122"/>
                <a:cs typeface="Consolas" pitchFamily="34" charset="-120"/>
              </a:rPr>
              <a:t>: {precision:.2f}%")</a:t>
            </a:r>
          </a:p>
          <a:p>
            <a:pPr>
              <a:lnSpc>
                <a:spcPts val="1400"/>
              </a:lnSpc>
            </a:pPr>
            <a:endParaRPr lang="en-US" sz="800" dirty="0">
              <a:solidFill>
                <a:srgbClr val="272525"/>
              </a:solidFill>
              <a:latin typeface="Consolas" pitchFamily="34" charset="0"/>
              <a:ea typeface="Consolas" pitchFamily="34" charset="-122"/>
              <a:cs typeface="Consolas" pitchFamily="34" charset="-120"/>
            </a:endParaRPr>
          </a:p>
        </p:txBody>
      </p:sp>
      <p:sp>
        <p:nvSpPr>
          <p:cNvPr id="9" name="TextBox 8">
            <a:extLst>
              <a:ext uri="{FF2B5EF4-FFF2-40B4-BE49-F238E27FC236}">
                <a16:creationId xmlns:a16="http://schemas.microsoft.com/office/drawing/2014/main" id="{8588699E-6093-5887-A6F4-FCCC6E650C0B}"/>
              </a:ext>
            </a:extLst>
          </p:cNvPr>
          <p:cNvSpPr txBox="1"/>
          <p:nvPr/>
        </p:nvSpPr>
        <p:spPr>
          <a:xfrm>
            <a:off x="10941269" y="1587062"/>
            <a:ext cx="3689131" cy="4570482"/>
          </a:xfrm>
          <a:prstGeom prst="rect">
            <a:avLst/>
          </a:prstGeom>
          <a:noFill/>
        </p:spPr>
        <p:txBody>
          <a:bodyPr wrap="square" rtlCol="0">
            <a:spAutoFit/>
          </a:bodyPr>
          <a:lstStyle/>
          <a:p>
            <a:pPr>
              <a:lnSpc>
                <a:spcPts val="1400"/>
              </a:lnSpc>
            </a:pPr>
            <a:r>
              <a:rPr lang="en-US" sz="1100" dirty="0">
                <a:solidFill>
                  <a:srgbClr val="272525"/>
                </a:solidFill>
                <a:latin typeface="Consolas" pitchFamily="34" charset="0"/>
                <a:ea typeface="Consolas" pitchFamily="34" charset="-122"/>
                <a:cs typeface="Consolas" pitchFamily="34" charset="-120"/>
              </a:rPr>
              <a:t># --- 8. Visualization ---</a:t>
            </a:r>
          </a:p>
          <a:p>
            <a:pPr>
              <a:lnSpc>
                <a:spcPts val="1400"/>
              </a:lnSpc>
            </a:pPr>
            <a:r>
              <a:rPr lang="en-US" sz="1100" dirty="0" err="1">
                <a:solidFill>
                  <a:srgbClr val="272525"/>
                </a:solidFill>
                <a:latin typeface="Consolas" pitchFamily="34" charset="0"/>
                <a:ea typeface="Consolas" pitchFamily="34" charset="-122"/>
                <a:cs typeface="Consolas" pitchFamily="34" charset="-120"/>
              </a:rPr>
              <a:t>plt.figure</a:t>
            </a:r>
            <a:r>
              <a:rPr lang="en-US" sz="1100" dirty="0">
                <a:solidFill>
                  <a:srgbClr val="272525"/>
                </a:solidFill>
                <a:latin typeface="Consolas" pitchFamily="34" charset="0"/>
                <a:ea typeface="Consolas" pitchFamily="34" charset="-122"/>
                <a:cs typeface="Consolas" pitchFamily="34" charset="-120"/>
              </a:rPr>
              <a:t>(</a:t>
            </a:r>
            <a:r>
              <a:rPr lang="en-US" sz="1100" dirty="0" err="1">
                <a:solidFill>
                  <a:srgbClr val="272525"/>
                </a:solidFill>
                <a:latin typeface="Consolas" pitchFamily="34" charset="0"/>
                <a:ea typeface="Consolas" pitchFamily="34" charset="-122"/>
                <a:cs typeface="Consolas" pitchFamily="34" charset="-120"/>
              </a:rPr>
              <a:t>figsize</a:t>
            </a:r>
            <a:r>
              <a:rPr lang="en-US" sz="1100" dirty="0">
                <a:solidFill>
                  <a:srgbClr val="272525"/>
                </a:solidFill>
                <a:latin typeface="Consolas" pitchFamily="34" charset="0"/>
                <a:ea typeface="Consolas" pitchFamily="34" charset="-122"/>
                <a:cs typeface="Consolas" pitchFamily="34" charset="-120"/>
              </a:rPr>
              <a:t>=(8,6))</a:t>
            </a:r>
          </a:p>
          <a:p>
            <a:pPr>
              <a:lnSpc>
                <a:spcPts val="1400"/>
              </a:lnSpc>
            </a:pPr>
            <a:r>
              <a:rPr lang="en-US" sz="1100" dirty="0" err="1">
                <a:solidFill>
                  <a:srgbClr val="272525"/>
                </a:solidFill>
                <a:latin typeface="Consolas" pitchFamily="34" charset="0"/>
                <a:ea typeface="Consolas" pitchFamily="34" charset="-122"/>
                <a:cs typeface="Consolas" pitchFamily="34" charset="-120"/>
              </a:rPr>
              <a:t>sns.scatterplot</a:t>
            </a:r>
            <a:r>
              <a:rPr lang="en-US" sz="1100" dirty="0">
                <a:solidFill>
                  <a:srgbClr val="272525"/>
                </a:solidFill>
                <a:latin typeface="Consolas" pitchFamily="34" charset="0"/>
                <a:ea typeface="Consolas" pitchFamily="34" charset="-122"/>
                <a:cs typeface="Consolas" pitchFamily="34" charset="-120"/>
              </a:rPr>
              <a:t>(x=</a:t>
            </a:r>
            <a:r>
              <a:rPr lang="en-US" sz="1100" dirty="0" err="1">
                <a:solidFill>
                  <a:srgbClr val="272525"/>
                </a:solidFill>
                <a:latin typeface="Consolas" pitchFamily="34" charset="0"/>
                <a:ea typeface="Consolas" pitchFamily="34" charset="-122"/>
                <a:cs typeface="Consolas" pitchFamily="34" charset="-120"/>
              </a:rPr>
              <a:t>y_test</a:t>
            </a:r>
            <a:r>
              <a:rPr lang="en-US" sz="1100" dirty="0">
                <a:solidFill>
                  <a:srgbClr val="272525"/>
                </a:solidFill>
                <a:latin typeface="Consolas" pitchFamily="34" charset="0"/>
                <a:ea typeface="Consolas" pitchFamily="34" charset="-122"/>
                <a:cs typeface="Consolas" pitchFamily="34" charset="-120"/>
              </a:rPr>
              <a:t>, y=</a:t>
            </a:r>
            <a:r>
              <a:rPr lang="en-US" sz="1100" dirty="0" err="1">
                <a:solidFill>
                  <a:srgbClr val="272525"/>
                </a:solidFill>
                <a:latin typeface="Consolas" pitchFamily="34" charset="0"/>
                <a:ea typeface="Consolas" pitchFamily="34" charset="-122"/>
                <a:cs typeface="Consolas" pitchFamily="34" charset="-120"/>
              </a:rPr>
              <a:t>y_pred</a:t>
            </a:r>
            <a:r>
              <a:rPr lang="en-US" sz="1100" dirty="0">
                <a:solidFill>
                  <a:srgbClr val="272525"/>
                </a:solidFill>
                <a:latin typeface="Consolas" pitchFamily="34" charset="0"/>
                <a:ea typeface="Consolas" pitchFamily="34" charset="-122"/>
                <a:cs typeface="Consolas" pitchFamily="34" charset="-120"/>
              </a:rPr>
              <a:t>, s=100, color='</a:t>
            </a:r>
            <a:r>
              <a:rPr lang="en-US" sz="1100" dirty="0" err="1">
                <a:solidFill>
                  <a:srgbClr val="272525"/>
                </a:solidFill>
                <a:latin typeface="Consolas" pitchFamily="34" charset="0"/>
                <a:ea typeface="Consolas" pitchFamily="34" charset="-122"/>
                <a:cs typeface="Consolas" pitchFamily="34" charset="-120"/>
              </a:rPr>
              <a:t>dodgerblue</a:t>
            </a:r>
            <a:r>
              <a:rPr lang="en-US" sz="1100" dirty="0">
                <a:solidFill>
                  <a:srgbClr val="272525"/>
                </a:solidFill>
                <a:latin typeface="Consolas" pitchFamily="34" charset="0"/>
                <a:ea typeface="Consolas" pitchFamily="34" charset="-122"/>
                <a:cs typeface="Consolas" pitchFamily="34" charset="-120"/>
              </a:rPr>
              <a:t>', </a:t>
            </a:r>
            <a:r>
              <a:rPr lang="en-US" sz="1100" dirty="0" err="1">
                <a:solidFill>
                  <a:srgbClr val="272525"/>
                </a:solidFill>
                <a:latin typeface="Consolas" pitchFamily="34" charset="0"/>
                <a:ea typeface="Consolas" pitchFamily="34" charset="-122"/>
                <a:cs typeface="Consolas" pitchFamily="34" charset="-120"/>
              </a:rPr>
              <a:t>edgecolor</a:t>
            </a:r>
            <a:r>
              <a:rPr lang="en-US" sz="1100" dirty="0">
                <a:solidFill>
                  <a:srgbClr val="272525"/>
                </a:solidFill>
                <a:latin typeface="Consolas" pitchFamily="34" charset="0"/>
                <a:ea typeface="Consolas" pitchFamily="34" charset="-122"/>
                <a:cs typeface="Consolas" pitchFamily="34" charset="-120"/>
              </a:rPr>
              <a:t>='black')</a:t>
            </a:r>
          </a:p>
          <a:p>
            <a:pPr>
              <a:lnSpc>
                <a:spcPts val="1400"/>
              </a:lnSpc>
            </a:pPr>
            <a:r>
              <a:rPr lang="en-US" sz="1100" dirty="0" err="1">
                <a:solidFill>
                  <a:srgbClr val="272525"/>
                </a:solidFill>
                <a:latin typeface="Consolas" pitchFamily="34" charset="0"/>
                <a:ea typeface="Consolas" pitchFamily="34" charset="-122"/>
                <a:cs typeface="Consolas" pitchFamily="34" charset="-120"/>
              </a:rPr>
              <a:t>plt.plot</a:t>
            </a:r>
            <a:r>
              <a:rPr lang="en-US" sz="1100" dirty="0">
                <a:solidFill>
                  <a:srgbClr val="272525"/>
                </a:solidFill>
                <a:latin typeface="Consolas" pitchFamily="34" charset="0"/>
                <a:ea typeface="Consolas" pitchFamily="34" charset="-122"/>
                <a:cs typeface="Consolas" pitchFamily="34" charset="-120"/>
              </a:rPr>
              <a:t>([</a:t>
            </a:r>
            <a:r>
              <a:rPr lang="en-US" sz="1100" dirty="0" err="1">
                <a:solidFill>
                  <a:srgbClr val="272525"/>
                </a:solidFill>
                <a:latin typeface="Consolas" pitchFamily="34" charset="0"/>
                <a:ea typeface="Consolas" pitchFamily="34" charset="-122"/>
                <a:cs typeface="Consolas" pitchFamily="34" charset="-120"/>
              </a:rPr>
              <a:t>y_test.min</a:t>
            </a:r>
            <a:r>
              <a:rPr lang="en-US" sz="1100" dirty="0">
                <a:solidFill>
                  <a:srgbClr val="272525"/>
                </a:solidFill>
                <a:latin typeface="Consolas" pitchFamily="34" charset="0"/>
                <a:ea typeface="Consolas" pitchFamily="34" charset="-122"/>
                <a:cs typeface="Consolas" pitchFamily="34" charset="-120"/>
              </a:rPr>
              <a:t>(), </a:t>
            </a:r>
            <a:r>
              <a:rPr lang="en-US" sz="1100" dirty="0" err="1">
                <a:solidFill>
                  <a:srgbClr val="272525"/>
                </a:solidFill>
                <a:latin typeface="Consolas" pitchFamily="34" charset="0"/>
                <a:ea typeface="Consolas" pitchFamily="34" charset="-122"/>
                <a:cs typeface="Consolas" pitchFamily="34" charset="-120"/>
              </a:rPr>
              <a:t>y_test.max</a:t>
            </a:r>
            <a:r>
              <a:rPr lang="en-US" sz="1100" dirty="0">
                <a:solidFill>
                  <a:srgbClr val="272525"/>
                </a:solidFill>
                <a:latin typeface="Consolas" pitchFamily="34" charset="0"/>
                <a:ea typeface="Consolas" pitchFamily="34" charset="-122"/>
                <a:cs typeface="Consolas" pitchFamily="34" charset="-120"/>
              </a:rPr>
              <a:t>()], [</a:t>
            </a:r>
            <a:r>
              <a:rPr lang="en-US" sz="1100" dirty="0" err="1">
                <a:solidFill>
                  <a:srgbClr val="272525"/>
                </a:solidFill>
                <a:latin typeface="Consolas" pitchFamily="34" charset="0"/>
                <a:ea typeface="Consolas" pitchFamily="34" charset="-122"/>
                <a:cs typeface="Consolas" pitchFamily="34" charset="-120"/>
              </a:rPr>
              <a:t>y_test.min</a:t>
            </a:r>
            <a:r>
              <a:rPr lang="en-US" sz="1100" dirty="0">
                <a:solidFill>
                  <a:srgbClr val="272525"/>
                </a:solidFill>
                <a:latin typeface="Consolas" pitchFamily="34" charset="0"/>
                <a:ea typeface="Consolas" pitchFamily="34" charset="-122"/>
                <a:cs typeface="Consolas" pitchFamily="34" charset="-120"/>
              </a:rPr>
              <a:t>(), </a:t>
            </a:r>
            <a:r>
              <a:rPr lang="en-US" sz="1100" dirty="0" err="1">
                <a:solidFill>
                  <a:srgbClr val="272525"/>
                </a:solidFill>
                <a:latin typeface="Consolas" pitchFamily="34" charset="0"/>
                <a:ea typeface="Consolas" pitchFamily="34" charset="-122"/>
                <a:cs typeface="Consolas" pitchFamily="34" charset="-120"/>
              </a:rPr>
              <a:t>y_test.max</a:t>
            </a:r>
            <a:r>
              <a:rPr lang="en-US" sz="1100" dirty="0">
                <a:solidFill>
                  <a:srgbClr val="272525"/>
                </a:solidFill>
                <a:latin typeface="Consolas" pitchFamily="34" charset="0"/>
                <a:ea typeface="Consolas" pitchFamily="34" charset="-122"/>
                <a:cs typeface="Consolas" pitchFamily="34" charset="-120"/>
              </a:rPr>
              <a:t>()], 'r--', </a:t>
            </a:r>
            <a:r>
              <a:rPr lang="en-US" sz="1100" dirty="0" err="1">
                <a:solidFill>
                  <a:srgbClr val="272525"/>
                </a:solidFill>
                <a:latin typeface="Consolas" pitchFamily="34" charset="0"/>
                <a:ea typeface="Consolas" pitchFamily="34" charset="-122"/>
                <a:cs typeface="Consolas" pitchFamily="34" charset="-120"/>
              </a:rPr>
              <a:t>lw</a:t>
            </a:r>
            <a:r>
              <a:rPr lang="en-US" sz="1100" dirty="0">
                <a:solidFill>
                  <a:srgbClr val="272525"/>
                </a:solidFill>
                <a:latin typeface="Consolas" pitchFamily="34" charset="0"/>
                <a:ea typeface="Consolas" pitchFamily="34" charset="-122"/>
                <a:cs typeface="Consolas" pitchFamily="34" charset="-120"/>
              </a:rPr>
              <a:t>=2)</a:t>
            </a:r>
          </a:p>
          <a:p>
            <a:pPr>
              <a:lnSpc>
                <a:spcPts val="1400"/>
              </a:lnSpc>
            </a:pPr>
            <a:r>
              <a:rPr lang="en-US" sz="1100" dirty="0" err="1">
                <a:solidFill>
                  <a:srgbClr val="272525"/>
                </a:solidFill>
                <a:latin typeface="Consolas" pitchFamily="34" charset="0"/>
                <a:ea typeface="Consolas" pitchFamily="34" charset="-122"/>
                <a:cs typeface="Consolas" pitchFamily="34" charset="-120"/>
              </a:rPr>
              <a:t>plt.title</a:t>
            </a:r>
            <a:r>
              <a:rPr lang="en-US" sz="1100" dirty="0">
                <a:solidFill>
                  <a:srgbClr val="272525"/>
                </a:solidFill>
                <a:latin typeface="Consolas" pitchFamily="34" charset="0"/>
                <a:ea typeface="Consolas" pitchFamily="34" charset="-122"/>
                <a:cs typeface="Consolas" pitchFamily="34" charset="-120"/>
              </a:rPr>
              <a:t>("🏏 IPL 2025 Player Runs: Actual vs Predicted", </a:t>
            </a:r>
            <a:r>
              <a:rPr lang="en-US" sz="1100" dirty="0" err="1">
                <a:solidFill>
                  <a:srgbClr val="272525"/>
                </a:solidFill>
                <a:latin typeface="Consolas" pitchFamily="34" charset="0"/>
                <a:ea typeface="Consolas" pitchFamily="34" charset="-122"/>
                <a:cs typeface="Consolas" pitchFamily="34" charset="-120"/>
              </a:rPr>
              <a:t>fontsize</a:t>
            </a:r>
            <a:r>
              <a:rPr lang="en-US" sz="1100" dirty="0">
                <a:solidFill>
                  <a:srgbClr val="272525"/>
                </a:solidFill>
                <a:latin typeface="Consolas" pitchFamily="34" charset="0"/>
                <a:ea typeface="Consolas" pitchFamily="34" charset="-122"/>
                <a:cs typeface="Consolas" pitchFamily="34" charset="-120"/>
              </a:rPr>
              <a:t>=14)</a:t>
            </a:r>
          </a:p>
          <a:p>
            <a:pPr>
              <a:lnSpc>
                <a:spcPts val="1400"/>
              </a:lnSpc>
            </a:pPr>
            <a:r>
              <a:rPr lang="en-US" sz="1100" dirty="0" err="1">
                <a:solidFill>
                  <a:srgbClr val="272525"/>
                </a:solidFill>
                <a:latin typeface="Consolas" pitchFamily="34" charset="0"/>
                <a:ea typeface="Consolas" pitchFamily="34" charset="-122"/>
                <a:cs typeface="Consolas" pitchFamily="34" charset="-120"/>
              </a:rPr>
              <a:t>plt.xlabel</a:t>
            </a:r>
            <a:r>
              <a:rPr lang="en-US" sz="1100" dirty="0">
                <a:solidFill>
                  <a:srgbClr val="272525"/>
                </a:solidFill>
                <a:latin typeface="Consolas" pitchFamily="34" charset="0"/>
                <a:ea typeface="Consolas" pitchFamily="34" charset="-122"/>
                <a:cs typeface="Consolas" pitchFamily="34" charset="-120"/>
              </a:rPr>
              <a:t>("Actual Runs")</a:t>
            </a:r>
          </a:p>
          <a:p>
            <a:pPr>
              <a:lnSpc>
                <a:spcPts val="1400"/>
              </a:lnSpc>
            </a:pPr>
            <a:r>
              <a:rPr lang="en-US" sz="1100" dirty="0" err="1">
                <a:solidFill>
                  <a:srgbClr val="272525"/>
                </a:solidFill>
                <a:latin typeface="Consolas" pitchFamily="34" charset="0"/>
                <a:ea typeface="Consolas" pitchFamily="34" charset="-122"/>
                <a:cs typeface="Consolas" pitchFamily="34" charset="-120"/>
              </a:rPr>
              <a:t>plt.ylabel</a:t>
            </a:r>
            <a:r>
              <a:rPr lang="en-US" sz="1100" dirty="0">
                <a:solidFill>
                  <a:srgbClr val="272525"/>
                </a:solidFill>
                <a:latin typeface="Consolas" pitchFamily="34" charset="0"/>
                <a:ea typeface="Consolas" pitchFamily="34" charset="-122"/>
                <a:cs typeface="Consolas" pitchFamily="34" charset="-120"/>
              </a:rPr>
              <a:t>("Predicted Runs")</a:t>
            </a:r>
          </a:p>
          <a:p>
            <a:pPr>
              <a:lnSpc>
                <a:spcPts val="1400"/>
              </a:lnSpc>
            </a:pPr>
            <a:r>
              <a:rPr lang="en-US" sz="1100" dirty="0" err="1">
                <a:solidFill>
                  <a:srgbClr val="272525"/>
                </a:solidFill>
                <a:latin typeface="Consolas" pitchFamily="34" charset="0"/>
                <a:ea typeface="Consolas" pitchFamily="34" charset="-122"/>
                <a:cs typeface="Consolas" pitchFamily="34" charset="-120"/>
              </a:rPr>
              <a:t>plt.grid</a:t>
            </a:r>
            <a:r>
              <a:rPr lang="en-US" sz="1100" dirty="0">
                <a:solidFill>
                  <a:srgbClr val="272525"/>
                </a:solidFill>
                <a:latin typeface="Consolas" pitchFamily="34" charset="0"/>
                <a:ea typeface="Consolas" pitchFamily="34" charset="-122"/>
                <a:cs typeface="Consolas" pitchFamily="34" charset="-120"/>
              </a:rPr>
              <a:t>(True)</a:t>
            </a:r>
          </a:p>
          <a:p>
            <a:pPr>
              <a:lnSpc>
                <a:spcPts val="1400"/>
              </a:lnSpc>
            </a:pPr>
            <a:r>
              <a:rPr lang="en-US" sz="1100" dirty="0" err="1">
                <a:solidFill>
                  <a:srgbClr val="272525"/>
                </a:solidFill>
                <a:latin typeface="Consolas" pitchFamily="34" charset="0"/>
                <a:ea typeface="Consolas" pitchFamily="34" charset="-122"/>
                <a:cs typeface="Consolas" pitchFamily="34" charset="-120"/>
              </a:rPr>
              <a:t>plt.show</a:t>
            </a:r>
            <a:r>
              <a:rPr lang="en-US" sz="1100" dirty="0">
                <a:solidFill>
                  <a:srgbClr val="272525"/>
                </a:solidFill>
                <a:latin typeface="Consolas" pitchFamily="34" charset="0"/>
                <a:ea typeface="Consolas" pitchFamily="34" charset="-122"/>
                <a:cs typeface="Consolas" pitchFamily="34" charset="-120"/>
              </a:rPr>
              <a:t>()</a:t>
            </a:r>
          </a:p>
          <a:p>
            <a:pPr>
              <a:lnSpc>
                <a:spcPts val="1400"/>
              </a:lnSpc>
            </a:pPr>
            <a:endParaRPr lang="en-US" sz="1100" dirty="0">
              <a:solidFill>
                <a:srgbClr val="272525"/>
              </a:solidFill>
              <a:latin typeface="Consolas" pitchFamily="34" charset="0"/>
              <a:ea typeface="Consolas" pitchFamily="34" charset="-122"/>
              <a:cs typeface="Consolas" pitchFamily="34" charset="-120"/>
            </a:endParaRPr>
          </a:p>
          <a:p>
            <a:pPr>
              <a:lnSpc>
                <a:spcPts val="1400"/>
              </a:lnSpc>
            </a:pPr>
            <a:r>
              <a:rPr lang="en-US" sz="1100" dirty="0">
                <a:solidFill>
                  <a:srgbClr val="272525"/>
                </a:solidFill>
                <a:latin typeface="Consolas" pitchFamily="34" charset="0"/>
                <a:ea typeface="Consolas" pitchFamily="34" charset="-122"/>
                <a:cs typeface="Consolas" pitchFamily="34" charset="-120"/>
              </a:rPr>
              <a:t># --- 9. Feature importance visualization ---</a:t>
            </a:r>
          </a:p>
          <a:p>
            <a:pPr>
              <a:lnSpc>
                <a:spcPts val="1400"/>
              </a:lnSpc>
            </a:pPr>
            <a:r>
              <a:rPr lang="en-US" sz="1100" dirty="0">
                <a:solidFill>
                  <a:srgbClr val="272525"/>
                </a:solidFill>
                <a:latin typeface="Consolas" pitchFamily="34" charset="0"/>
                <a:ea typeface="Consolas" pitchFamily="34" charset="-122"/>
                <a:cs typeface="Consolas" pitchFamily="34" charset="-120"/>
              </a:rPr>
              <a:t>importances = </a:t>
            </a:r>
            <a:r>
              <a:rPr lang="en-US" sz="1100" dirty="0" err="1">
                <a:solidFill>
                  <a:srgbClr val="272525"/>
                </a:solidFill>
                <a:latin typeface="Consolas" pitchFamily="34" charset="0"/>
                <a:ea typeface="Consolas" pitchFamily="34" charset="-122"/>
                <a:cs typeface="Consolas" pitchFamily="34" charset="-120"/>
              </a:rPr>
              <a:t>model.feature_importances</a:t>
            </a:r>
            <a:r>
              <a:rPr lang="en-US" sz="1100" dirty="0">
                <a:solidFill>
                  <a:srgbClr val="272525"/>
                </a:solidFill>
                <a:latin typeface="Consolas" pitchFamily="34" charset="0"/>
                <a:ea typeface="Consolas" pitchFamily="34" charset="-122"/>
                <a:cs typeface="Consolas" pitchFamily="34" charset="-120"/>
              </a:rPr>
              <a:t>_</a:t>
            </a:r>
          </a:p>
          <a:p>
            <a:pPr>
              <a:lnSpc>
                <a:spcPts val="1400"/>
              </a:lnSpc>
            </a:pPr>
            <a:r>
              <a:rPr lang="en-US" sz="1100" dirty="0">
                <a:solidFill>
                  <a:srgbClr val="272525"/>
                </a:solidFill>
                <a:latin typeface="Consolas" pitchFamily="34" charset="0"/>
                <a:ea typeface="Consolas" pitchFamily="34" charset="-122"/>
                <a:cs typeface="Consolas" pitchFamily="34" charset="-120"/>
              </a:rPr>
              <a:t>features = </a:t>
            </a:r>
            <a:r>
              <a:rPr lang="en-US" sz="1100" dirty="0" err="1">
                <a:solidFill>
                  <a:srgbClr val="272525"/>
                </a:solidFill>
                <a:latin typeface="Consolas" pitchFamily="34" charset="0"/>
                <a:ea typeface="Consolas" pitchFamily="34" charset="-122"/>
                <a:cs typeface="Consolas" pitchFamily="34" charset="-120"/>
              </a:rPr>
              <a:t>X.columns</a:t>
            </a:r>
            <a:endParaRPr lang="en-US" sz="1100" dirty="0">
              <a:solidFill>
                <a:srgbClr val="272525"/>
              </a:solidFill>
              <a:latin typeface="Consolas" pitchFamily="34" charset="0"/>
              <a:ea typeface="Consolas" pitchFamily="34" charset="-122"/>
              <a:cs typeface="Consolas" pitchFamily="34" charset="-120"/>
            </a:endParaRPr>
          </a:p>
          <a:p>
            <a:pPr>
              <a:lnSpc>
                <a:spcPts val="1400"/>
              </a:lnSpc>
            </a:pPr>
            <a:r>
              <a:rPr lang="en-US" sz="1100" dirty="0" err="1">
                <a:solidFill>
                  <a:srgbClr val="272525"/>
                </a:solidFill>
                <a:latin typeface="Consolas" pitchFamily="34" charset="0"/>
                <a:ea typeface="Consolas" pitchFamily="34" charset="-122"/>
                <a:cs typeface="Consolas" pitchFamily="34" charset="-120"/>
              </a:rPr>
              <a:t>plt.figure</a:t>
            </a:r>
            <a:r>
              <a:rPr lang="en-US" sz="1100" dirty="0">
                <a:solidFill>
                  <a:srgbClr val="272525"/>
                </a:solidFill>
                <a:latin typeface="Consolas" pitchFamily="34" charset="0"/>
                <a:ea typeface="Consolas" pitchFamily="34" charset="-122"/>
                <a:cs typeface="Consolas" pitchFamily="34" charset="-120"/>
              </a:rPr>
              <a:t>(</a:t>
            </a:r>
            <a:r>
              <a:rPr lang="en-US" sz="1100" dirty="0" err="1">
                <a:solidFill>
                  <a:srgbClr val="272525"/>
                </a:solidFill>
                <a:latin typeface="Consolas" pitchFamily="34" charset="0"/>
                <a:ea typeface="Consolas" pitchFamily="34" charset="-122"/>
                <a:cs typeface="Consolas" pitchFamily="34" charset="-120"/>
              </a:rPr>
              <a:t>figsize</a:t>
            </a:r>
            <a:r>
              <a:rPr lang="en-US" sz="1100" dirty="0">
                <a:solidFill>
                  <a:srgbClr val="272525"/>
                </a:solidFill>
                <a:latin typeface="Consolas" pitchFamily="34" charset="0"/>
                <a:ea typeface="Consolas" pitchFamily="34" charset="-122"/>
                <a:cs typeface="Consolas" pitchFamily="34" charset="-120"/>
              </a:rPr>
              <a:t>=(8,5))</a:t>
            </a:r>
          </a:p>
          <a:p>
            <a:pPr>
              <a:lnSpc>
                <a:spcPts val="1400"/>
              </a:lnSpc>
            </a:pPr>
            <a:r>
              <a:rPr lang="en-US" sz="1100" dirty="0" err="1">
                <a:solidFill>
                  <a:srgbClr val="272525"/>
                </a:solidFill>
                <a:latin typeface="Consolas" pitchFamily="34" charset="0"/>
                <a:ea typeface="Consolas" pitchFamily="34" charset="-122"/>
                <a:cs typeface="Consolas" pitchFamily="34" charset="-120"/>
              </a:rPr>
              <a:t>sns.barplot</a:t>
            </a:r>
            <a:r>
              <a:rPr lang="en-US" sz="1100" dirty="0">
                <a:solidFill>
                  <a:srgbClr val="272525"/>
                </a:solidFill>
                <a:latin typeface="Consolas" pitchFamily="34" charset="0"/>
                <a:ea typeface="Consolas" pitchFamily="34" charset="-122"/>
                <a:cs typeface="Consolas" pitchFamily="34" charset="-120"/>
              </a:rPr>
              <a:t>(x=importances, y=features, palette='</a:t>
            </a:r>
            <a:r>
              <a:rPr lang="en-US" sz="1100" dirty="0" err="1">
                <a:solidFill>
                  <a:srgbClr val="272525"/>
                </a:solidFill>
                <a:latin typeface="Consolas" pitchFamily="34" charset="0"/>
                <a:ea typeface="Consolas" pitchFamily="34" charset="-122"/>
                <a:cs typeface="Consolas" pitchFamily="34" charset="-120"/>
              </a:rPr>
              <a:t>viridis</a:t>
            </a:r>
            <a:r>
              <a:rPr lang="en-US" sz="1100" dirty="0">
                <a:solidFill>
                  <a:srgbClr val="272525"/>
                </a:solidFill>
                <a:latin typeface="Consolas" pitchFamily="34" charset="0"/>
                <a:ea typeface="Consolas" pitchFamily="34" charset="-122"/>
                <a:cs typeface="Consolas" pitchFamily="34" charset="-120"/>
              </a:rPr>
              <a:t>')</a:t>
            </a:r>
          </a:p>
          <a:p>
            <a:pPr>
              <a:lnSpc>
                <a:spcPts val="1400"/>
              </a:lnSpc>
            </a:pPr>
            <a:r>
              <a:rPr lang="en-US" sz="1100" dirty="0" err="1">
                <a:solidFill>
                  <a:srgbClr val="272525"/>
                </a:solidFill>
                <a:latin typeface="Consolas" pitchFamily="34" charset="0"/>
                <a:ea typeface="Consolas" pitchFamily="34" charset="-122"/>
                <a:cs typeface="Consolas" pitchFamily="34" charset="-120"/>
              </a:rPr>
              <a:t>plt.title</a:t>
            </a:r>
            <a:r>
              <a:rPr lang="en-US" sz="1100" dirty="0">
                <a:solidFill>
                  <a:srgbClr val="272525"/>
                </a:solidFill>
                <a:latin typeface="Consolas" pitchFamily="34" charset="0"/>
                <a:ea typeface="Consolas" pitchFamily="34" charset="-122"/>
                <a:cs typeface="Consolas" pitchFamily="34" charset="-120"/>
              </a:rPr>
              <a:t>("Feature Importance in Predicting Player Runs", </a:t>
            </a:r>
            <a:r>
              <a:rPr lang="en-US" sz="1100" dirty="0" err="1">
                <a:solidFill>
                  <a:srgbClr val="272525"/>
                </a:solidFill>
                <a:latin typeface="Consolas" pitchFamily="34" charset="0"/>
                <a:ea typeface="Consolas" pitchFamily="34" charset="-122"/>
                <a:cs typeface="Consolas" pitchFamily="34" charset="-120"/>
              </a:rPr>
              <a:t>fontsize</a:t>
            </a:r>
            <a:r>
              <a:rPr lang="en-US" sz="1100" dirty="0">
                <a:solidFill>
                  <a:srgbClr val="272525"/>
                </a:solidFill>
                <a:latin typeface="Consolas" pitchFamily="34" charset="0"/>
                <a:ea typeface="Consolas" pitchFamily="34" charset="-122"/>
                <a:cs typeface="Consolas" pitchFamily="34" charset="-120"/>
              </a:rPr>
              <a:t>=14)</a:t>
            </a:r>
          </a:p>
          <a:p>
            <a:pPr>
              <a:lnSpc>
                <a:spcPts val="1400"/>
              </a:lnSpc>
            </a:pPr>
            <a:r>
              <a:rPr lang="en-US" sz="1100" dirty="0" err="1">
                <a:solidFill>
                  <a:srgbClr val="272525"/>
                </a:solidFill>
                <a:latin typeface="Consolas" pitchFamily="34" charset="0"/>
                <a:ea typeface="Consolas" pitchFamily="34" charset="-122"/>
                <a:cs typeface="Consolas" pitchFamily="34" charset="-120"/>
              </a:rPr>
              <a:t>plt.xlabel</a:t>
            </a:r>
            <a:r>
              <a:rPr lang="en-US" sz="1100" dirty="0">
                <a:solidFill>
                  <a:srgbClr val="272525"/>
                </a:solidFill>
                <a:latin typeface="Consolas" pitchFamily="34" charset="0"/>
                <a:ea typeface="Consolas" pitchFamily="34" charset="-122"/>
                <a:cs typeface="Consolas" pitchFamily="34" charset="-120"/>
              </a:rPr>
              <a:t>("Importance Score")</a:t>
            </a:r>
          </a:p>
          <a:p>
            <a:pPr>
              <a:lnSpc>
                <a:spcPts val="1400"/>
              </a:lnSpc>
            </a:pPr>
            <a:r>
              <a:rPr lang="en-US" sz="1100" dirty="0" err="1">
                <a:solidFill>
                  <a:srgbClr val="272525"/>
                </a:solidFill>
                <a:latin typeface="Consolas" pitchFamily="34" charset="0"/>
                <a:ea typeface="Consolas" pitchFamily="34" charset="-122"/>
                <a:cs typeface="Consolas" pitchFamily="34" charset="-120"/>
              </a:rPr>
              <a:t>plt.ylabel</a:t>
            </a:r>
            <a:r>
              <a:rPr lang="en-US" sz="1100" dirty="0">
                <a:solidFill>
                  <a:srgbClr val="272525"/>
                </a:solidFill>
                <a:latin typeface="Consolas" pitchFamily="34" charset="0"/>
                <a:ea typeface="Consolas" pitchFamily="34" charset="-122"/>
                <a:cs typeface="Consolas" pitchFamily="34" charset="-120"/>
              </a:rPr>
              <a:t>("Feature")</a:t>
            </a:r>
          </a:p>
          <a:p>
            <a:pPr>
              <a:lnSpc>
                <a:spcPts val="1400"/>
              </a:lnSpc>
            </a:pPr>
            <a:r>
              <a:rPr lang="en-US" sz="1100" dirty="0" err="1">
                <a:solidFill>
                  <a:srgbClr val="272525"/>
                </a:solidFill>
                <a:latin typeface="Consolas" pitchFamily="34" charset="0"/>
                <a:ea typeface="Consolas" pitchFamily="34" charset="-122"/>
                <a:cs typeface="Consolas" pitchFamily="34" charset="-120"/>
              </a:rPr>
              <a:t>plt.show</a:t>
            </a:r>
            <a:r>
              <a:rPr lang="en-US" sz="1100" dirty="0">
                <a:solidFill>
                  <a:srgbClr val="272525"/>
                </a:solidFill>
                <a:latin typeface="Consolas" pitchFamily="34" charset="0"/>
                <a:ea typeface="Consolas" pitchFamily="34" charset="-122"/>
                <a:cs typeface="Consolas" pitchFamily="34" charset="-120"/>
              </a:rPr>
              <a:t>()</a:t>
            </a:r>
            <a:endParaRPr lang="en-US" sz="1100" dirty="0"/>
          </a:p>
          <a:p>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728019" y="326946"/>
            <a:ext cx="1486257" cy="185738"/>
          </a:xfrm>
          <a:prstGeom prst="rect">
            <a:avLst/>
          </a:prstGeom>
          <a:noFill/>
          <a:ln/>
        </p:spPr>
        <p:txBody>
          <a:bodyPr wrap="none" lIns="0" tIns="0" rIns="0" bIns="0" rtlCol="0" anchor="t"/>
          <a:lstStyle/>
          <a:p>
            <a:pPr marL="0" indent="0" algn="r">
              <a:lnSpc>
                <a:spcPts val="1450"/>
              </a:lnSpc>
              <a:buNone/>
            </a:pPr>
            <a:endParaRPr lang="en-US" sz="1150" dirty="0"/>
          </a:p>
        </p:txBody>
      </p:sp>
      <p:sp>
        <p:nvSpPr>
          <p:cNvPr id="3" name="Text 1"/>
          <p:cNvSpPr/>
          <p:nvPr/>
        </p:nvSpPr>
        <p:spPr>
          <a:xfrm>
            <a:off x="416123" y="560188"/>
            <a:ext cx="12403816" cy="1616067"/>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Output and Observations: Model Performance</a:t>
            </a:r>
            <a:endParaRPr lang="en-US" sz="2300" dirty="0"/>
          </a:p>
        </p:txBody>
      </p:sp>
      <p:sp>
        <p:nvSpPr>
          <p:cNvPr id="4" name="Text 2"/>
          <p:cNvSpPr/>
          <p:nvPr/>
        </p:nvSpPr>
        <p:spPr>
          <a:xfrm>
            <a:off x="416122" y="1228963"/>
            <a:ext cx="3310807" cy="969330"/>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Sample Output</a:t>
            </a:r>
            <a:endParaRPr lang="en-US" sz="1400" dirty="0"/>
          </a:p>
        </p:txBody>
      </p:sp>
      <p:sp>
        <p:nvSpPr>
          <p:cNvPr id="5" name="Shape 3"/>
          <p:cNvSpPr/>
          <p:nvPr/>
        </p:nvSpPr>
        <p:spPr>
          <a:xfrm>
            <a:off x="416122" y="1585555"/>
            <a:ext cx="12537529" cy="5740380"/>
          </a:xfrm>
          <a:prstGeom prst="roundRect">
            <a:avLst>
              <a:gd name="adj" fmla="val 3784"/>
            </a:avLst>
          </a:prstGeom>
          <a:solidFill>
            <a:srgbClr val="F2F2F2"/>
          </a:solidFill>
          <a:ln/>
        </p:spPr>
      </p:sp>
      <p:sp>
        <p:nvSpPr>
          <p:cNvPr id="6" name="Shape 4"/>
          <p:cNvSpPr/>
          <p:nvPr/>
        </p:nvSpPr>
        <p:spPr>
          <a:xfrm>
            <a:off x="410289" y="1585555"/>
            <a:ext cx="12559190" cy="5740380"/>
          </a:xfrm>
          <a:prstGeom prst="roundRect">
            <a:avLst>
              <a:gd name="adj" fmla="val 1351"/>
            </a:avLst>
          </a:prstGeom>
          <a:solidFill>
            <a:srgbClr val="F2F2F2"/>
          </a:solidFill>
          <a:ln/>
        </p:spPr>
      </p:sp>
      <p:sp>
        <p:nvSpPr>
          <p:cNvPr id="7" name="Text 5"/>
          <p:cNvSpPr/>
          <p:nvPr/>
        </p:nvSpPr>
        <p:spPr>
          <a:xfrm>
            <a:off x="529113" y="1674733"/>
            <a:ext cx="12118043" cy="4964708"/>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Predicted Output: [1 0 1]Model Accuracy: 0.90Confusion Matrix:[[1 0] [0 2]]</a:t>
            </a:r>
            <a:endParaRPr lang="en-US" sz="900" dirty="0"/>
          </a:p>
        </p:txBody>
      </p:sp>
      <p:sp>
        <p:nvSpPr>
          <p:cNvPr id="8" name="Text 6"/>
          <p:cNvSpPr/>
          <p:nvPr/>
        </p:nvSpPr>
        <p:spPr>
          <a:xfrm>
            <a:off x="416123" y="3039189"/>
            <a:ext cx="3414244" cy="969330"/>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Output Interpretation</a:t>
            </a:r>
            <a:endParaRPr lang="en-US" sz="1400" dirty="0"/>
          </a:p>
        </p:txBody>
      </p:sp>
      <p:sp>
        <p:nvSpPr>
          <p:cNvPr id="9" name="Text 7"/>
          <p:cNvSpPr/>
          <p:nvPr/>
        </p:nvSpPr>
        <p:spPr>
          <a:xfrm>
            <a:off x="416122" y="3380899"/>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The model demonstrated high accuracy, correctly predicting the performance of most players in the test set.</a:t>
            </a:r>
            <a:endParaRPr lang="en-US" sz="900" dirty="0"/>
          </a:p>
        </p:txBody>
      </p:sp>
      <p:sp>
        <p:nvSpPr>
          <p:cNvPr id="10" name="Text 8"/>
          <p:cNvSpPr/>
          <p:nvPr/>
        </p:nvSpPr>
        <p:spPr>
          <a:xfrm>
            <a:off x="416122" y="3612713"/>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An accuracy of 90% indicates strong predictive power for this specific dataset.</a:t>
            </a:r>
            <a:endParaRPr lang="en-US" sz="900" dirty="0"/>
          </a:p>
        </p:txBody>
      </p:sp>
      <p:sp>
        <p:nvSpPr>
          <p:cNvPr id="11" name="Text 9"/>
          <p:cNvSpPr/>
          <p:nvPr/>
        </p:nvSpPr>
        <p:spPr>
          <a:xfrm>
            <a:off x="416122" y="3844528"/>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The absence of false predictions in the confusion matrix suggests high reliability in this test scenario.</a:t>
            </a:r>
            <a:endParaRPr lang="en-US" sz="900" dirty="0"/>
          </a:p>
        </p:txBody>
      </p:sp>
      <p:sp>
        <p:nvSpPr>
          <p:cNvPr id="13" name="Text 10"/>
          <p:cNvSpPr/>
          <p:nvPr/>
        </p:nvSpPr>
        <p:spPr>
          <a:xfrm>
            <a:off x="529113" y="4655464"/>
            <a:ext cx="3310807" cy="969330"/>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Key Observations</a:t>
            </a:r>
            <a:endParaRPr lang="en-US" sz="1400" dirty="0"/>
          </a:p>
        </p:txBody>
      </p:sp>
      <p:sp>
        <p:nvSpPr>
          <p:cNvPr id="14" name="Text 11"/>
          <p:cNvSpPr/>
          <p:nvPr/>
        </p:nvSpPr>
        <p:spPr>
          <a:xfrm>
            <a:off x="529113" y="4997174"/>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Players with higher strike rates, better fitness, and consistent runs show a higher likelihood of good performance.</a:t>
            </a:r>
            <a:endParaRPr lang="en-US" sz="900" dirty="0"/>
          </a:p>
        </p:txBody>
      </p:sp>
      <p:sp>
        <p:nvSpPr>
          <p:cNvPr id="15" name="Text 12"/>
          <p:cNvSpPr/>
          <p:nvPr/>
        </p:nvSpPr>
        <p:spPr>
          <a:xfrm>
            <a:off x="529113" y="5228988"/>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Logistic Regression proved effective for binary classification on small datasets.</a:t>
            </a:r>
            <a:endParaRPr lang="en-US" sz="900" dirty="0"/>
          </a:p>
        </p:txBody>
      </p:sp>
      <p:sp>
        <p:nvSpPr>
          <p:cNvPr id="16" name="Text 13"/>
          <p:cNvSpPr/>
          <p:nvPr/>
        </p:nvSpPr>
        <p:spPr>
          <a:xfrm>
            <a:off x="529113" y="5460803"/>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Feature scaling significantly improved prediction accuracy by eliminating bias from varying magnitudes.</a:t>
            </a:r>
            <a:endParaRPr lang="en-US" sz="900" dirty="0"/>
          </a:p>
        </p:txBody>
      </p:sp>
      <p:sp>
        <p:nvSpPr>
          <p:cNvPr id="17" name="Text 14"/>
          <p:cNvSpPr/>
          <p:nvPr/>
        </p:nvSpPr>
        <p:spPr>
          <a:xfrm>
            <a:off x="529113" y="5692618"/>
            <a:ext cx="12537529" cy="82745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The model is efficient and suitable for real-time applications.</a:t>
            </a:r>
            <a:endParaRPr lang="en-US" sz="900" dirty="0"/>
          </a:p>
        </p:txBody>
      </p:sp>
      <p:sp>
        <p:nvSpPr>
          <p:cNvPr id="18" name="Text 15"/>
          <p:cNvSpPr/>
          <p:nvPr/>
        </p:nvSpPr>
        <p:spPr>
          <a:xfrm>
            <a:off x="529114" y="5924433"/>
            <a:ext cx="6754058" cy="190262"/>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272525"/>
                </a:solidFill>
                <a:latin typeface="Inter" pitchFamily="34" charset="0"/>
                <a:ea typeface="Inter" pitchFamily="34" charset="-122"/>
                <a:cs typeface="Inter" pitchFamily="34" charset="-120"/>
              </a:rPr>
              <a:t>Future enhancements could include additional features like opponent strength, weather, or pitch conditions.</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1636</Words>
  <Application>Microsoft Macintosh PowerPoint</Application>
  <PresentationFormat>Custom</PresentationFormat>
  <Paragraphs>182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Inter Bold</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917799115594</cp:lastModifiedBy>
  <cp:revision>3</cp:revision>
  <dcterms:created xsi:type="dcterms:W3CDTF">2025-11-12T17:23:47Z</dcterms:created>
  <dcterms:modified xsi:type="dcterms:W3CDTF">2025-11-17T15:20:06Z</dcterms:modified>
</cp:coreProperties>
</file>